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65_54AA1501.xml" ContentType="application/vnd.ms-powerpoint.comments+xml"/>
  <Override PartName="/ppt/notesSlides/notesSlide1.xml" ContentType="application/vnd.openxmlformats-officedocument.presentationml.notesSlide+xml"/>
  <Override PartName="/ppt/comments/modernComment_16B_4A2EB8D9.xml" ContentType="application/vnd.ms-powerpoint.comments+xml"/>
  <Override PartName="/ppt/comments/modernComment_10E_AFD9893C.xml" ContentType="application/vnd.ms-powerpoint.comments+xml"/>
  <Override PartName="/ppt/comments/modernComment_166_CC32DC0C.xml" ContentType="application/vnd.ms-powerpoint.comments+xml"/>
  <Override PartName="/ppt/comments/modernComment_14B_1EF5288C.xml" ContentType="application/vnd.ms-powerpoint.comments+xml"/>
  <Override PartName="/ppt/notesSlides/notesSlide2.xml" ContentType="application/vnd.openxmlformats-officedocument.presentationml.notesSlide+xml"/>
  <Override PartName="/ppt/comments/modernComment_147_48C46168.xml" ContentType="application/vnd.ms-powerpoint.comments+xml"/>
  <Override PartName="/ppt/comments/modernComment_14F_634A174B.xml" ContentType="application/vnd.ms-powerpoint.comments+xml"/>
  <Override PartName="/ppt/comments/modernComment_15F_BA2DC2B0.xml" ContentType="application/vnd.ms-powerpoint.comments+xml"/>
  <Override PartName="/ppt/comments/modernComment_167_2DE76D1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59"/>
  </p:notesMasterIdLst>
  <p:handoutMasterIdLst>
    <p:handoutMasterId r:id="rId60"/>
  </p:handoutMasterIdLst>
  <p:sldIdLst>
    <p:sldId id="324" r:id="rId3"/>
    <p:sldId id="366" r:id="rId4"/>
    <p:sldId id="377" r:id="rId5"/>
    <p:sldId id="325" r:id="rId6"/>
    <p:sldId id="371" r:id="rId7"/>
    <p:sldId id="355" r:id="rId8"/>
    <p:sldId id="357" r:id="rId9"/>
    <p:sldId id="337" r:id="rId10"/>
    <p:sldId id="365" r:id="rId11"/>
    <p:sldId id="356" r:id="rId12"/>
    <p:sldId id="279" r:id="rId13"/>
    <p:sldId id="363" r:id="rId14"/>
    <p:sldId id="326" r:id="rId15"/>
    <p:sldId id="375" r:id="rId16"/>
    <p:sldId id="277" r:id="rId17"/>
    <p:sldId id="270" r:id="rId18"/>
    <p:sldId id="358" r:id="rId19"/>
    <p:sldId id="367" r:id="rId20"/>
    <p:sldId id="331" r:id="rId21"/>
    <p:sldId id="373" r:id="rId22"/>
    <p:sldId id="346" r:id="rId23"/>
    <p:sldId id="329" r:id="rId24"/>
    <p:sldId id="327" r:id="rId25"/>
    <p:sldId id="328" r:id="rId26"/>
    <p:sldId id="330" r:id="rId27"/>
    <p:sldId id="321" r:id="rId28"/>
    <p:sldId id="349" r:id="rId29"/>
    <p:sldId id="348" r:id="rId30"/>
    <p:sldId id="364" r:id="rId31"/>
    <p:sldId id="333" r:id="rId32"/>
    <p:sldId id="343" r:id="rId33"/>
    <p:sldId id="335" r:id="rId34"/>
    <p:sldId id="342" r:id="rId35"/>
    <p:sldId id="378" r:id="rId36"/>
    <p:sldId id="341" r:id="rId37"/>
    <p:sldId id="379" r:id="rId38"/>
    <p:sldId id="336" r:id="rId39"/>
    <p:sldId id="340" r:id="rId40"/>
    <p:sldId id="374" r:id="rId41"/>
    <p:sldId id="380" r:id="rId42"/>
    <p:sldId id="382" r:id="rId43"/>
    <p:sldId id="318" r:id="rId44"/>
    <p:sldId id="322" r:id="rId45"/>
    <p:sldId id="256" r:id="rId46"/>
    <p:sldId id="257" r:id="rId47"/>
    <p:sldId id="258" r:id="rId48"/>
    <p:sldId id="259" r:id="rId49"/>
    <p:sldId id="260" r:id="rId50"/>
    <p:sldId id="261" r:id="rId51"/>
    <p:sldId id="351" r:id="rId52"/>
    <p:sldId id="316" r:id="rId53"/>
    <p:sldId id="359" r:id="rId54"/>
    <p:sldId id="360" r:id="rId55"/>
    <p:sldId id="361" r:id="rId56"/>
    <p:sldId id="370" r:id="rId57"/>
    <p:sldId id="317" r:id="rId58"/>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BA937E-2203-51ED-4725-E1B18973507A}" name="Léa-Audrey REA" initials="LR" userId="S::lrea@cdg29.bzh::e29aa2d3-3d88-4ada-9b00-a2eb50982dd3" providerId="AD"/>
  <p188:author id="{CDC460DC-8367-44DB-3414-6656906E8993}" name="Amelie LE JUGE" initials="AL" userId="S::alejuge@cdg29.bzh::5cee601f-0d19-4d83-b549-0c6466fee9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B017"/>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1" autoAdjust="0"/>
    <p:restoredTop sz="81961" autoAdjust="0"/>
  </p:normalViewPr>
  <p:slideViewPr>
    <p:cSldViewPr snapToGrid="0">
      <p:cViewPr varScale="1">
        <p:scale>
          <a:sx n="90" d="100"/>
          <a:sy n="90" d="100"/>
        </p:scale>
        <p:origin x="11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modernComment_10E_AFD9893C.xml><?xml version="1.0" encoding="utf-8"?>
<p188:cmLst xmlns:a="http://schemas.openxmlformats.org/drawingml/2006/main" xmlns:r="http://schemas.openxmlformats.org/officeDocument/2006/relationships" xmlns:p188="http://schemas.microsoft.com/office/powerpoint/2018/8/main">
  <p188:cm id="{579D448F-37B3-4859-B080-CAA590686A48}" authorId="{98BA937E-2203-51ED-4725-E1B18973507A}" created="2025-08-06T07:54:51.948">
    <ac:txMkLst xmlns:ac="http://schemas.microsoft.com/office/drawing/2013/main/command">
      <pc:docMk xmlns:pc="http://schemas.microsoft.com/office/powerpoint/2013/main/command"/>
      <pc:sldMk xmlns:pc="http://schemas.microsoft.com/office/powerpoint/2013/main/command" cId="2950269244" sldId="270"/>
      <ac:spMk id="5" creationId="{5A3A74F5-F4E6-FC9F-3839-B71E3C51F94D}"/>
      <ac:txMk cp="776" len="32">
        <ac:context len="1565" hash="2961434254"/>
      </ac:txMk>
    </ac:txMkLst>
    <p188:pos x="3059048" y="2409039"/>
    <p188:txBody>
      <a:bodyPr/>
      <a:lstStyle/>
      <a:p>
        <a:r>
          <a:rPr lang="fr-FR"/>
          <a:t>Cette règle ne s’applique pas dans le cas où le nombre de bulletins fournis ou restant est insuffisant</a:t>
        </a:r>
      </a:p>
    </p188:txBody>
  </p188:cm>
  <p188:cm id="{1BBD0296-F1CC-4CAA-B750-DE4050045598}" authorId="{CDC460DC-8367-44DB-3414-6656906E8993}" created="2025-08-29T11:57:37.086">
    <ac:txMkLst xmlns:ac="http://schemas.microsoft.com/office/drawing/2013/main/command">
      <pc:docMk xmlns:pc="http://schemas.microsoft.com/office/powerpoint/2013/main/command"/>
      <pc:sldMk xmlns:pc="http://schemas.microsoft.com/office/powerpoint/2013/main/command" cId="2950269244" sldId="270"/>
      <ac:spMk id="5" creationId="{5A3A74F5-F4E6-FC9F-3839-B71E3C51F94D}"/>
      <ac:txMk cp="552" len="39">
        <ac:context len="1565" hash="2961434254"/>
      </ac:txMk>
    </ac:txMkLst>
    <p188:pos x="9452084" y="1898857"/>
    <p188:txBody>
      <a:bodyPr/>
      <a:lstStyle/>
      <a:p>
        <a:r>
          <a:rPr lang="fr-FR"/>
          <a:t>https://www.vie-publique.fr/files/2024-06/9782111740747_Extrait.pdf page 10 une version à jour du code électoral qui peut être imprimée ou numérique 
(Légifrance) ;</a:t>
        </a:r>
      </a:p>
    </p188:txBody>
  </p188:cm>
</p188:cmLst>
</file>

<file path=ppt/comments/modernComment_147_48C46168.xml><?xml version="1.0" encoding="utf-8"?>
<p188:cmLst xmlns:a="http://schemas.openxmlformats.org/drawingml/2006/main" xmlns:r="http://schemas.openxmlformats.org/officeDocument/2006/relationships" xmlns:p188="http://schemas.microsoft.com/office/powerpoint/2018/8/main">
  <p188:cm id="{D9F7244C-41ED-42A5-BBDA-FD9C9F0870A9}" authorId="{98BA937E-2203-51ED-4725-E1B18973507A}" created="2025-08-06T08:23:18.845">
    <ac:txMkLst xmlns:ac="http://schemas.microsoft.com/office/drawing/2013/main/command">
      <pc:docMk xmlns:pc="http://schemas.microsoft.com/office/powerpoint/2013/main/command"/>
      <pc:sldMk xmlns:pc="http://schemas.microsoft.com/office/powerpoint/2013/main/command" cId="1220829544" sldId="327"/>
      <ac:spMk id="4" creationId="{9E13DA51-1546-8492-8644-FCB22F57BF48}"/>
      <ac:txMk cp="1345" len="107">
        <ac:context len="1453" hash="369634627"/>
      </ac:txMk>
    </ac:txMkLst>
    <p188:pos x="9135993" y="4844819"/>
    <p188:txBody>
      <a:bodyPr/>
      <a:lstStyle/>
      <a:p>
        <a:r>
          <a:rPr lang="fr-FR"/>
          <a:t>Il faudra insister sur ce point</a:t>
        </a:r>
      </a:p>
    </p188:txBody>
  </p188:cm>
</p188:cmLst>
</file>

<file path=ppt/comments/modernComment_14B_1EF5288C.xml><?xml version="1.0" encoding="utf-8"?>
<p188:cmLst xmlns:a="http://schemas.openxmlformats.org/drawingml/2006/main" xmlns:r="http://schemas.openxmlformats.org/officeDocument/2006/relationships" xmlns:p188="http://schemas.microsoft.com/office/powerpoint/2018/8/main">
  <p188:cm id="{1F8D839D-4860-489B-8123-9DCE54446082}" authorId="{98BA937E-2203-51ED-4725-E1B18973507A}" created="2025-08-06T08:13:38.702">
    <ac:deMkLst xmlns:ac="http://schemas.microsoft.com/office/drawing/2013/main/command">
      <pc:docMk xmlns:pc="http://schemas.microsoft.com/office/powerpoint/2013/main/command"/>
      <pc:sldMk xmlns:pc="http://schemas.microsoft.com/office/powerpoint/2013/main/command" cId="519383180" sldId="331"/>
      <ac:spMk id="4" creationId="{956DBCA4-7464-C782-EDF9-9C86F04A4216}"/>
    </ac:deMkLst>
    <p188:txBody>
      <a:bodyPr/>
      <a:lstStyle/>
      <a:p>
        <a:r>
          <a:rPr lang="fr-FR"/>
          <a:t>habituellement</a:t>
        </a:r>
      </a:p>
    </p188:txBody>
  </p188:cm>
</p188:cmLst>
</file>

<file path=ppt/comments/modernComment_14F_634A174B.xml><?xml version="1.0" encoding="utf-8"?>
<p188:cmLst xmlns:a="http://schemas.openxmlformats.org/drawingml/2006/main" xmlns:r="http://schemas.openxmlformats.org/officeDocument/2006/relationships" xmlns:p188="http://schemas.microsoft.com/office/powerpoint/2018/8/main">
  <p188:cm id="{8D7025EB-1C25-41A3-A30E-E4BEE20ED020}" authorId="{98BA937E-2203-51ED-4725-E1B18973507A}" created="2025-08-06T08:29:05.072">
    <ac:txMkLst xmlns:ac="http://schemas.microsoft.com/office/drawing/2013/main/command">
      <pc:docMk xmlns:pc="http://schemas.microsoft.com/office/powerpoint/2013/main/command"/>
      <pc:sldMk xmlns:pc="http://schemas.microsoft.com/office/powerpoint/2013/main/command" cId="1665800011" sldId="335"/>
      <ac:spMk id="4" creationId="{31F4727D-47AA-B982-C36A-E705CA2E635B}"/>
      <ac:txMk cp="476" len="240">
        <ac:context len="1373" hash="1899394285"/>
      </ac:txMk>
    </ac:txMkLst>
    <p188:pos x="11242375" y="1897697"/>
    <p188:txBody>
      <a:bodyPr/>
      <a:lstStyle/>
      <a:p>
        <a:r>
          <a:rPr lang="fr-FR"/>
          <a:t>On en reparle</a:t>
        </a:r>
      </a:p>
    </p188:txBody>
  </p188:cm>
</p188:cmLst>
</file>

<file path=ppt/comments/modernComment_15F_BA2DC2B0.xml><?xml version="1.0" encoding="utf-8"?>
<p188:cmLst xmlns:a="http://schemas.openxmlformats.org/drawingml/2006/main" xmlns:r="http://schemas.openxmlformats.org/officeDocument/2006/relationships" xmlns:p188="http://schemas.microsoft.com/office/powerpoint/2018/8/main">
  <p188:cm id="{5D8899A8-CE25-417B-B3A2-B328BC286A58}" authorId="{98BA937E-2203-51ED-4725-E1B18973507A}" created="2025-08-06T08:34:20.802">
    <ac:txMkLst xmlns:ac="http://schemas.microsoft.com/office/drawing/2013/main/command">
      <pc:docMk xmlns:pc="http://schemas.microsoft.com/office/powerpoint/2013/main/command"/>
      <pc:sldMk xmlns:pc="http://schemas.microsoft.com/office/powerpoint/2013/main/command" cId="3123561136" sldId="351"/>
      <ac:spMk id="4" creationId="{85D1266B-790B-B953-99EA-891B2660A247}"/>
      <ac:txMk cp="395" len="365">
        <ac:context len="909" hash="3384784583"/>
      </ac:txMk>
    </ac:txMkLst>
    <p188:pos x="11662263" y="2470391"/>
    <p188:txBody>
      <a:bodyPr/>
      <a:lstStyle/>
      <a:p>
        <a:r>
          <a:rPr lang="fr-FR"/>
          <a:t>Il faudra organiser une démonstration</a:t>
        </a:r>
      </a:p>
    </p188:txBody>
  </p188:cm>
</p188:cmLst>
</file>

<file path=ppt/comments/modernComment_165_54AA1501.xml><?xml version="1.0" encoding="utf-8"?>
<p188:cmLst xmlns:a="http://schemas.openxmlformats.org/drawingml/2006/main" xmlns:r="http://schemas.openxmlformats.org/officeDocument/2006/relationships" xmlns:p188="http://schemas.microsoft.com/office/powerpoint/2018/8/main">
  <p188:cm id="{B48129BC-C226-4214-9ACC-10BDD4B83536}" authorId="{98BA937E-2203-51ED-4725-E1B18973507A}" created="2025-08-06T07:04:51.834">
    <ac:txMkLst xmlns:ac="http://schemas.microsoft.com/office/drawing/2013/main/command">
      <pc:docMk xmlns:pc="http://schemas.microsoft.com/office/powerpoint/2013/main/command"/>
      <pc:sldMk xmlns:pc="http://schemas.microsoft.com/office/powerpoint/2013/main/command" cId="1420432641" sldId="357"/>
      <ac:spMk id="7" creationId="{88C933A1-CF26-269F-46C6-2463EA6353BB}"/>
      <ac:txMk cp="155" len="30">
        <ac:context len="1543" hash="474124273"/>
      </ac:txMk>
    </ac:txMkLst>
    <p188:pos x="9875750" y="525701"/>
    <p188:txBody>
      <a:bodyPr/>
      <a:lstStyle/>
      <a:p>
        <a:r>
          <a:rPr lang="fr-FR"/>
          <a:t>Je pense qu’il faut rappeler les règles / panneau 0 / affichage visible de la voie publique...</a:t>
        </a:r>
      </a:p>
    </p188:txBody>
  </p188:cm>
  <p188:cm id="{36BE3471-66A3-42B3-B4F1-A111C51B7A89}" authorId="{98BA937E-2203-51ED-4725-E1B18973507A}" created="2025-08-06T07:11:12.914">
    <ac:txMkLst xmlns:ac="http://schemas.microsoft.com/office/drawing/2013/main/command">
      <pc:docMk xmlns:pc="http://schemas.microsoft.com/office/powerpoint/2013/main/command"/>
      <pc:sldMk xmlns:pc="http://schemas.microsoft.com/office/powerpoint/2013/main/command" cId="1420432641" sldId="357"/>
      <ac:spMk id="7" creationId="{88C933A1-CF26-269F-46C6-2463EA6353BB}"/>
      <ac:txMk cp="495" len="156">
        <ac:context len="1543" hash="474124273"/>
      </ac:txMk>
    </ac:txMkLst>
    <p188:pos x="10991117" y="1992761"/>
    <p188:txBody>
      <a:bodyPr/>
      <a:lstStyle/>
      <a:p>
        <a:r>
          <a:rPr lang="fr-FR"/>
          <a:t>Oui mais… dans la mesure où la Pref renvoie des docs jusqu’au vendredi soir, parfois même le samedi… peut-être s’assurer qu’une liste est faite et de cocher l’ensemble au plus tard le vendredi soir ou le samedi selon le rythme de chacun</a:t>
        </a:r>
      </a:p>
    </p188:txBody>
  </p188:cm>
  <p188:cm id="{AF87652D-AD32-472E-9555-96FF7B2415AC}" authorId="{98BA937E-2203-51ED-4725-E1B18973507A}" created="2025-08-06T07:14:20.606">
    <ac:txMkLst xmlns:ac="http://schemas.microsoft.com/office/drawing/2013/main/command">
      <pc:docMk xmlns:pc="http://schemas.microsoft.com/office/powerpoint/2013/main/command"/>
      <pc:sldMk xmlns:pc="http://schemas.microsoft.com/office/powerpoint/2013/main/command" cId="1420432641" sldId="357"/>
      <ac:spMk id="7" creationId="{88C933A1-CF26-269F-46C6-2463EA6353BB}"/>
      <ac:txMk cp="791" len="152">
        <ac:context len="1543" hash="474124273"/>
      </ac:txMk>
    </ac:txMkLst>
    <p188:pos x="10307829" y="2967451"/>
    <p188:txBody>
      <a:bodyPr/>
      <a:lstStyle/>
      <a:p>
        <a:r>
          <a:rPr lang="fr-FR"/>
          <a:t>En cas de bureau centralisateur et bureau unique… sinon l’installer sur le téléphone ou l’ordinateur du Président du bureau centralisateur.</a:t>
        </a:r>
      </a:p>
    </p188:txBody>
  </p188:cm>
</p188:cmLst>
</file>

<file path=ppt/comments/modernComment_166_CC32DC0C.xml><?xml version="1.0" encoding="utf-8"?>
<p188:cmLst xmlns:a="http://schemas.openxmlformats.org/drawingml/2006/main" xmlns:r="http://schemas.openxmlformats.org/officeDocument/2006/relationships" xmlns:p188="http://schemas.microsoft.com/office/powerpoint/2018/8/main">
  <p188:cm id="{E3F2756C-9FF7-4615-B69D-9C4612BFDC63}" authorId="{98BA937E-2203-51ED-4725-E1B18973507A}" created="2025-08-06T08:12:06.738">
    <ac:txMkLst xmlns:ac="http://schemas.microsoft.com/office/drawing/2013/main/command">
      <pc:docMk xmlns:pc="http://schemas.microsoft.com/office/powerpoint/2013/main/command"/>
      <pc:sldMk xmlns:pc="http://schemas.microsoft.com/office/powerpoint/2013/main/command" cId="3425885196" sldId="358"/>
      <ac:spMk id="7" creationId="{CFD4FFF1-B397-C616-41A2-DD0D8F80AB4A}"/>
      <ac:txMk cp="652" len="133">
        <ac:context len="880" hash="2036393555"/>
      </ac:txMk>
    </ac:txMkLst>
    <p188:pos x="7818337" y="4369983"/>
    <p188:txBody>
      <a:bodyPr/>
      <a:lstStyle/>
      <a:p>
        <a:r>
          <a:rPr lang="fr-FR"/>
          <a:t>Il me semble que c’est la responsabilité du Président et des assesseurs titulaires qui doivent par ailleurs signer les enveloppes</a:t>
        </a:r>
      </a:p>
    </p188:txBody>
  </p188:cm>
</p188:cmLst>
</file>

<file path=ppt/comments/modernComment_167_2DE76D15.xml><?xml version="1.0" encoding="utf-8"?>
<p188:cmLst xmlns:a="http://schemas.openxmlformats.org/drawingml/2006/main" xmlns:r="http://schemas.openxmlformats.org/officeDocument/2006/relationships" xmlns:p188="http://schemas.microsoft.com/office/powerpoint/2018/8/main">
  <p188:cm id="{0B6F11AC-573D-4AD6-A4E3-72650782ED0E}" authorId="{98BA937E-2203-51ED-4725-E1B18973507A}" created="2025-08-06T08:46:34.627">
    <ac:txMkLst xmlns:ac="http://schemas.microsoft.com/office/drawing/2013/main/command">
      <pc:docMk xmlns:pc="http://schemas.microsoft.com/office/powerpoint/2013/main/command"/>
      <pc:sldMk xmlns:pc="http://schemas.microsoft.com/office/powerpoint/2013/main/command" cId="770141461" sldId="359"/>
      <ac:spMk id="8" creationId="{E8E9CAE9-B14F-7FAF-2629-9497810A6266}"/>
      <ac:txMk cp="263" len="149">
        <ac:context len="1276" hash="522851537"/>
      </ac:txMk>
    </ac:txMkLst>
    <p188:pos x="11615894" y="1015198"/>
    <p188:txBody>
      <a:bodyPr/>
      <a:lstStyle/>
      <a:p>
        <a:r>
          <a:rPr lang="fr-FR"/>
          <a:t>Parfois manque de temps pour compléter les listes donc toujours vérifier </a:t>
        </a:r>
      </a:p>
    </p188:txBody>
  </p188:cm>
</p188:cmLst>
</file>

<file path=ppt/comments/modernComment_16B_4A2EB8D9.xml><?xml version="1.0" encoding="utf-8"?>
<p188:cmLst xmlns:a="http://schemas.openxmlformats.org/drawingml/2006/main" xmlns:r="http://schemas.openxmlformats.org/officeDocument/2006/relationships" xmlns:p188="http://schemas.microsoft.com/office/powerpoint/2018/8/main">
  <p188:cm id="{68677F25-B95E-4A0B-87B8-D7ECE951E4AF}" authorId="{CDC460DC-8367-44DB-3414-6656906E8993}" created="2025-10-29T14:17:00.671">
    <ac:txMkLst xmlns:ac="http://schemas.microsoft.com/office/drawing/2013/main/command">
      <pc:docMk xmlns:pc="http://schemas.microsoft.com/office/powerpoint/2013/main/command"/>
      <pc:sldMk xmlns:pc="http://schemas.microsoft.com/office/powerpoint/2013/main/command" cId="1244575961" sldId="363"/>
      <ac:spMk id="6" creationId="{1EF4E313-7ACB-A452-9349-B3D2605CE693}"/>
      <ac:txMk cp="866" len="34">
        <ac:context len="903" hash="2213656802"/>
      </ac:txMk>
    </ac:txMkLst>
    <p188:pos x="7532606" y="3918102"/>
    <p188:txBody>
      <a:bodyPr/>
      <a:lstStyle/>
      <a:p>
        <a:r>
          <a:rPr lang="fr-FR"/>
          <a:t>Dans certains départements, la Préfecture conclu une convention afin que des communes se chargent de la mise sous pli, cela vous parle pour le Finistère? 
Pour les européennes cela avait été réalisé en régie directe : https://www.letelegramme.fr/finistere/quimper-29000/coup-de-chaud-a-quimper-lors-de-la-mise-sous-pli-de-la-propagande-electorale-6598179.php </a:t>
        </a:r>
      </a:p>
    </p188:txBody>
  </p188:cm>
</p188:cmLst>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C9E6B-5A99-4CB7-9462-1CF7282639B9}"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fr-FR"/>
        </a:p>
      </dgm:t>
    </dgm:pt>
    <dgm:pt modelId="{041E7C72-698E-402F-B97B-54E5B165A927}">
      <dgm:prSet phldrT="[Texte]"/>
      <dgm:spPr/>
      <dgm:t>
        <a:bodyPr/>
        <a:lstStyle/>
        <a:p>
          <a:r>
            <a:rPr lang="fr-FR" dirty="0"/>
            <a:t>Introduction et préalables à chaque élection</a:t>
          </a:r>
        </a:p>
      </dgm:t>
    </dgm:pt>
    <dgm:pt modelId="{8812C9E8-A5D2-4126-ABFF-A760C4643F0D}" type="parTrans" cxnId="{B7E8C072-DE1D-4A7C-BD10-F1B75CE9ED67}">
      <dgm:prSet/>
      <dgm:spPr/>
      <dgm:t>
        <a:bodyPr/>
        <a:lstStyle/>
        <a:p>
          <a:endParaRPr lang="fr-FR"/>
        </a:p>
      </dgm:t>
    </dgm:pt>
    <dgm:pt modelId="{DFA027B0-6A85-4F0F-9550-2F0BBD4A23A8}" type="sibTrans" cxnId="{B7E8C072-DE1D-4A7C-BD10-F1B75CE9ED67}">
      <dgm:prSet/>
      <dgm:spPr/>
      <dgm:t>
        <a:bodyPr/>
        <a:lstStyle/>
        <a:p>
          <a:endParaRPr lang="fr-FR"/>
        </a:p>
      </dgm:t>
    </dgm:pt>
    <dgm:pt modelId="{8B2ACEAE-7A61-4FAA-8914-32767558690A}">
      <dgm:prSet phldrT="[Texte]"/>
      <dgm:spPr/>
      <dgm:t>
        <a:bodyPr/>
        <a:lstStyle/>
        <a:p>
          <a:r>
            <a:rPr lang="fr-FR" dirty="0"/>
            <a:t>La dématérialisation des procurations</a:t>
          </a:r>
        </a:p>
      </dgm:t>
    </dgm:pt>
    <dgm:pt modelId="{FFB7B35A-25A4-4AE7-8A6F-71E024C73A9B}" type="parTrans" cxnId="{AAF682A7-2017-4E7E-81CD-09B742EC7FCE}">
      <dgm:prSet/>
      <dgm:spPr/>
      <dgm:t>
        <a:bodyPr/>
        <a:lstStyle/>
        <a:p>
          <a:endParaRPr lang="fr-FR"/>
        </a:p>
      </dgm:t>
    </dgm:pt>
    <dgm:pt modelId="{1F895EFA-6533-4B37-BF6C-4078BAC173FB}" type="sibTrans" cxnId="{AAF682A7-2017-4E7E-81CD-09B742EC7FCE}">
      <dgm:prSet/>
      <dgm:spPr/>
      <dgm:t>
        <a:bodyPr/>
        <a:lstStyle/>
        <a:p>
          <a:endParaRPr lang="fr-FR"/>
        </a:p>
      </dgm:t>
    </dgm:pt>
    <dgm:pt modelId="{32884F25-E558-4B8C-87EC-F549DEDE1178}">
      <dgm:prSet phldrT="[Texte]"/>
      <dgm:spPr/>
      <dgm:t>
        <a:bodyPr/>
        <a:lstStyle/>
        <a:p>
          <a:r>
            <a:rPr lang="fr-FR" dirty="0"/>
            <a:t>La préparation du bureau de vote</a:t>
          </a:r>
        </a:p>
      </dgm:t>
    </dgm:pt>
    <dgm:pt modelId="{C8C61295-A1FB-4301-92A6-2DD256DB6E89}" type="parTrans" cxnId="{C5511D53-CB74-4980-A475-5C29BBFD828D}">
      <dgm:prSet/>
      <dgm:spPr/>
      <dgm:t>
        <a:bodyPr/>
        <a:lstStyle/>
        <a:p>
          <a:endParaRPr lang="fr-FR"/>
        </a:p>
      </dgm:t>
    </dgm:pt>
    <dgm:pt modelId="{A7F1FA6B-0C33-4CAA-82DC-481901510A62}" type="sibTrans" cxnId="{C5511D53-CB74-4980-A475-5C29BBFD828D}">
      <dgm:prSet/>
      <dgm:spPr/>
      <dgm:t>
        <a:bodyPr/>
        <a:lstStyle/>
        <a:p>
          <a:endParaRPr lang="fr-FR"/>
        </a:p>
      </dgm:t>
    </dgm:pt>
    <dgm:pt modelId="{6835C250-BB03-493A-867E-000F40657182}">
      <dgm:prSet phldrT="[Texte]"/>
      <dgm:spPr/>
      <dgm:t>
        <a:bodyPr/>
        <a:lstStyle/>
        <a:p>
          <a:r>
            <a:rPr lang="fr-FR" dirty="0"/>
            <a:t>Le déroulement des opérations électorales</a:t>
          </a:r>
        </a:p>
      </dgm:t>
    </dgm:pt>
    <dgm:pt modelId="{2270E306-A53D-4871-9E51-4044576A2728}" type="parTrans" cxnId="{61D34C47-EBE9-4B5D-996B-C1768EFEFC48}">
      <dgm:prSet/>
      <dgm:spPr/>
      <dgm:t>
        <a:bodyPr/>
        <a:lstStyle/>
        <a:p>
          <a:endParaRPr lang="fr-FR"/>
        </a:p>
      </dgm:t>
    </dgm:pt>
    <dgm:pt modelId="{0922BF60-022B-4F6C-9AB0-318DB0410D74}" type="sibTrans" cxnId="{61D34C47-EBE9-4B5D-996B-C1768EFEFC48}">
      <dgm:prSet/>
      <dgm:spPr/>
      <dgm:t>
        <a:bodyPr/>
        <a:lstStyle/>
        <a:p>
          <a:endParaRPr lang="fr-FR"/>
        </a:p>
      </dgm:t>
    </dgm:pt>
    <dgm:pt modelId="{F80A7F1B-B2F9-43C7-9D4A-F5AE996F439B}">
      <dgm:prSet phldrT="[Texte]"/>
      <dgm:spPr/>
      <dgm:t>
        <a:bodyPr/>
        <a:lstStyle/>
        <a:p>
          <a:r>
            <a:rPr lang="fr-FR" dirty="0"/>
            <a:t>Le dépouillement</a:t>
          </a:r>
        </a:p>
      </dgm:t>
    </dgm:pt>
    <dgm:pt modelId="{9936097E-1514-48CE-8094-0E1EB7C28F6B}" type="parTrans" cxnId="{9B8CEA58-2242-4B6D-932D-EF758182979B}">
      <dgm:prSet/>
      <dgm:spPr/>
      <dgm:t>
        <a:bodyPr/>
        <a:lstStyle/>
        <a:p>
          <a:endParaRPr lang="fr-FR"/>
        </a:p>
      </dgm:t>
    </dgm:pt>
    <dgm:pt modelId="{177DEC36-3912-4717-984E-8F023B2E1C3F}" type="sibTrans" cxnId="{9B8CEA58-2242-4B6D-932D-EF758182979B}">
      <dgm:prSet/>
      <dgm:spPr/>
      <dgm:t>
        <a:bodyPr/>
        <a:lstStyle/>
        <a:p>
          <a:endParaRPr lang="fr-FR"/>
        </a:p>
      </dgm:t>
    </dgm:pt>
    <dgm:pt modelId="{F90CA006-21C4-45C3-B1DA-676DC5A4A2A2}">
      <dgm:prSet/>
      <dgm:spPr/>
      <dgm:t>
        <a:bodyPr/>
        <a:lstStyle/>
        <a:p>
          <a:r>
            <a:rPr lang="fr-FR" dirty="0"/>
            <a:t>La proclamation des résultats</a:t>
          </a:r>
        </a:p>
      </dgm:t>
    </dgm:pt>
    <dgm:pt modelId="{2241E7E3-1FA8-4431-B55F-2D12A7A5EBBA}" type="parTrans" cxnId="{2C4F82C3-9D77-416E-BBAF-9AE158666B62}">
      <dgm:prSet/>
      <dgm:spPr/>
      <dgm:t>
        <a:bodyPr/>
        <a:lstStyle/>
        <a:p>
          <a:endParaRPr lang="fr-FR"/>
        </a:p>
      </dgm:t>
    </dgm:pt>
    <dgm:pt modelId="{C4EF7917-56E8-4DBB-909D-8D518FA0BD10}" type="sibTrans" cxnId="{2C4F82C3-9D77-416E-BBAF-9AE158666B62}">
      <dgm:prSet/>
      <dgm:spPr/>
      <dgm:t>
        <a:bodyPr/>
        <a:lstStyle/>
        <a:p>
          <a:endParaRPr lang="fr-FR"/>
        </a:p>
      </dgm:t>
    </dgm:pt>
    <dgm:pt modelId="{BF068FD7-6B8E-4449-9B6F-EE1999A59FE8}">
      <dgm:prSet/>
      <dgm:spPr/>
      <dgm:t>
        <a:bodyPr/>
        <a:lstStyle/>
        <a:p>
          <a:r>
            <a:rPr lang="fr-FR" dirty="0"/>
            <a:t>Les écueils à éviter : le contentieux électoral</a:t>
          </a:r>
        </a:p>
      </dgm:t>
    </dgm:pt>
    <dgm:pt modelId="{CD13E5A8-9080-4F6B-BA94-6EE5ADE3AF21}" type="parTrans" cxnId="{70D70490-8221-4DFC-B094-5F65FF5CB338}">
      <dgm:prSet/>
      <dgm:spPr/>
      <dgm:t>
        <a:bodyPr/>
        <a:lstStyle/>
        <a:p>
          <a:endParaRPr lang="fr-FR"/>
        </a:p>
      </dgm:t>
    </dgm:pt>
    <dgm:pt modelId="{7CFA58E2-94CB-4705-AE27-56765490E661}" type="sibTrans" cxnId="{70D70490-8221-4DFC-B094-5F65FF5CB338}">
      <dgm:prSet/>
      <dgm:spPr/>
      <dgm:t>
        <a:bodyPr/>
        <a:lstStyle/>
        <a:p>
          <a:endParaRPr lang="fr-FR"/>
        </a:p>
      </dgm:t>
    </dgm:pt>
    <dgm:pt modelId="{F940DED9-5519-43EB-B125-54C7E7D1BE35}" type="pres">
      <dgm:prSet presAssocID="{EC8C9E6B-5A99-4CB7-9462-1CF7282639B9}" presName="Name0" presStyleCnt="0">
        <dgm:presLayoutVars>
          <dgm:chMax val="7"/>
          <dgm:chPref val="7"/>
          <dgm:dir/>
        </dgm:presLayoutVars>
      </dgm:prSet>
      <dgm:spPr/>
    </dgm:pt>
    <dgm:pt modelId="{6508E8A1-B137-4026-9C3A-8D82E9493611}" type="pres">
      <dgm:prSet presAssocID="{EC8C9E6B-5A99-4CB7-9462-1CF7282639B9}" presName="Name1" presStyleCnt="0"/>
      <dgm:spPr/>
    </dgm:pt>
    <dgm:pt modelId="{A1D5231D-3A08-4444-9541-8DC218CF0BB3}" type="pres">
      <dgm:prSet presAssocID="{EC8C9E6B-5A99-4CB7-9462-1CF7282639B9}" presName="cycle" presStyleCnt="0"/>
      <dgm:spPr/>
    </dgm:pt>
    <dgm:pt modelId="{FA0F5ED3-EDAC-4627-8BD7-32648CB39D07}" type="pres">
      <dgm:prSet presAssocID="{EC8C9E6B-5A99-4CB7-9462-1CF7282639B9}" presName="srcNode" presStyleLbl="node1" presStyleIdx="0" presStyleCnt="7"/>
      <dgm:spPr/>
    </dgm:pt>
    <dgm:pt modelId="{E2200E5A-7E3F-47BC-80E4-70468121E841}" type="pres">
      <dgm:prSet presAssocID="{EC8C9E6B-5A99-4CB7-9462-1CF7282639B9}" presName="conn" presStyleLbl="parChTrans1D2" presStyleIdx="0" presStyleCnt="1"/>
      <dgm:spPr/>
    </dgm:pt>
    <dgm:pt modelId="{C4C4F79B-CD03-403C-917B-5F6DEBAB2A51}" type="pres">
      <dgm:prSet presAssocID="{EC8C9E6B-5A99-4CB7-9462-1CF7282639B9}" presName="extraNode" presStyleLbl="node1" presStyleIdx="0" presStyleCnt="7"/>
      <dgm:spPr/>
    </dgm:pt>
    <dgm:pt modelId="{BCF127DE-8F4D-4F40-86F4-AAB8C8CBDCD6}" type="pres">
      <dgm:prSet presAssocID="{EC8C9E6B-5A99-4CB7-9462-1CF7282639B9}" presName="dstNode" presStyleLbl="node1" presStyleIdx="0" presStyleCnt="7"/>
      <dgm:spPr/>
    </dgm:pt>
    <dgm:pt modelId="{E1A4278C-2F1B-44F9-B79C-D3B2AC36534A}" type="pres">
      <dgm:prSet presAssocID="{041E7C72-698E-402F-B97B-54E5B165A927}" presName="text_1" presStyleLbl="node1" presStyleIdx="0" presStyleCnt="7">
        <dgm:presLayoutVars>
          <dgm:bulletEnabled val="1"/>
        </dgm:presLayoutVars>
      </dgm:prSet>
      <dgm:spPr/>
    </dgm:pt>
    <dgm:pt modelId="{D1AA4C7C-D81E-4EE8-99DF-DE43DF5C2D1C}" type="pres">
      <dgm:prSet presAssocID="{041E7C72-698E-402F-B97B-54E5B165A927}" presName="accent_1" presStyleCnt="0"/>
      <dgm:spPr/>
    </dgm:pt>
    <dgm:pt modelId="{D03E82A8-F885-4B60-AEFF-EF8A7FF36F6A}" type="pres">
      <dgm:prSet presAssocID="{041E7C72-698E-402F-B97B-54E5B165A927}" presName="accentRepeatNode" presStyleLbl="solidFgAcc1" presStyleIdx="0" presStyleCnt="7"/>
      <dgm:spPr/>
    </dgm:pt>
    <dgm:pt modelId="{423F2960-6C92-4D17-86A1-06F8591A4BDC}" type="pres">
      <dgm:prSet presAssocID="{8B2ACEAE-7A61-4FAA-8914-32767558690A}" presName="text_2" presStyleLbl="node1" presStyleIdx="1" presStyleCnt="7">
        <dgm:presLayoutVars>
          <dgm:bulletEnabled val="1"/>
        </dgm:presLayoutVars>
      </dgm:prSet>
      <dgm:spPr/>
    </dgm:pt>
    <dgm:pt modelId="{117E3692-3449-4FC3-863E-E1BBD631011F}" type="pres">
      <dgm:prSet presAssocID="{8B2ACEAE-7A61-4FAA-8914-32767558690A}" presName="accent_2" presStyleCnt="0"/>
      <dgm:spPr/>
    </dgm:pt>
    <dgm:pt modelId="{F1F10C07-2A7A-42CF-8D66-B377074626B3}" type="pres">
      <dgm:prSet presAssocID="{8B2ACEAE-7A61-4FAA-8914-32767558690A}" presName="accentRepeatNode" presStyleLbl="solidFgAcc1" presStyleIdx="1" presStyleCnt="7"/>
      <dgm:spPr/>
    </dgm:pt>
    <dgm:pt modelId="{0E7667B6-F2AC-4FD3-BD93-9D1DC884806D}" type="pres">
      <dgm:prSet presAssocID="{32884F25-E558-4B8C-87EC-F549DEDE1178}" presName="text_3" presStyleLbl="node1" presStyleIdx="2" presStyleCnt="7">
        <dgm:presLayoutVars>
          <dgm:bulletEnabled val="1"/>
        </dgm:presLayoutVars>
      </dgm:prSet>
      <dgm:spPr/>
    </dgm:pt>
    <dgm:pt modelId="{210592EA-F03C-4F16-9963-5CB4AE84D8D2}" type="pres">
      <dgm:prSet presAssocID="{32884F25-E558-4B8C-87EC-F549DEDE1178}" presName="accent_3" presStyleCnt="0"/>
      <dgm:spPr/>
    </dgm:pt>
    <dgm:pt modelId="{6ACB15A0-F403-4F0E-895B-D3635773CD21}" type="pres">
      <dgm:prSet presAssocID="{32884F25-E558-4B8C-87EC-F549DEDE1178}" presName="accentRepeatNode" presStyleLbl="solidFgAcc1" presStyleIdx="2" presStyleCnt="7"/>
      <dgm:spPr/>
    </dgm:pt>
    <dgm:pt modelId="{965EB10C-F8C7-4691-83BB-827938889C03}" type="pres">
      <dgm:prSet presAssocID="{6835C250-BB03-493A-867E-000F40657182}" presName="text_4" presStyleLbl="node1" presStyleIdx="3" presStyleCnt="7">
        <dgm:presLayoutVars>
          <dgm:bulletEnabled val="1"/>
        </dgm:presLayoutVars>
      </dgm:prSet>
      <dgm:spPr/>
    </dgm:pt>
    <dgm:pt modelId="{F2B2FD50-56AE-4C60-A26D-0BA1F95E2AEE}" type="pres">
      <dgm:prSet presAssocID="{6835C250-BB03-493A-867E-000F40657182}" presName="accent_4" presStyleCnt="0"/>
      <dgm:spPr/>
    </dgm:pt>
    <dgm:pt modelId="{B6B47933-ACB6-4CB5-AE6C-0D86824A883C}" type="pres">
      <dgm:prSet presAssocID="{6835C250-BB03-493A-867E-000F40657182}" presName="accentRepeatNode" presStyleLbl="solidFgAcc1" presStyleIdx="3" presStyleCnt="7"/>
      <dgm:spPr/>
    </dgm:pt>
    <dgm:pt modelId="{4F4E1E2C-3381-4264-B6BB-8EE9D7282DA7}" type="pres">
      <dgm:prSet presAssocID="{F80A7F1B-B2F9-43C7-9D4A-F5AE996F439B}" presName="text_5" presStyleLbl="node1" presStyleIdx="4" presStyleCnt="7">
        <dgm:presLayoutVars>
          <dgm:bulletEnabled val="1"/>
        </dgm:presLayoutVars>
      </dgm:prSet>
      <dgm:spPr/>
    </dgm:pt>
    <dgm:pt modelId="{1D7CAEFD-A450-45E7-B711-7426517417B1}" type="pres">
      <dgm:prSet presAssocID="{F80A7F1B-B2F9-43C7-9D4A-F5AE996F439B}" presName="accent_5" presStyleCnt="0"/>
      <dgm:spPr/>
    </dgm:pt>
    <dgm:pt modelId="{80E7FAFB-BD77-41EA-A29B-10E6EA4E7B1F}" type="pres">
      <dgm:prSet presAssocID="{F80A7F1B-B2F9-43C7-9D4A-F5AE996F439B}" presName="accentRepeatNode" presStyleLbl="solidFgAcc1" presStyleIdx="4" presStyleCnt="7"/>
      <dgm:spPr/>
    </dgm:pt>
    <dgm:pt modelId="{6F34D1E1-17AF-4B2E-80B1-CDD457A60BC1}" type="pres">
      <dgm:prSet presAssocID="{F90CA006-21C4-45C3-B1DA-676DC5A4A2A2}" presName="text_6" presStyleLbl="node1" presStyleIdx="5" presStyleCnt="7" custLinFactNeighborX="0" custLinFactNeighborY="4469">
        <dgm:presLayoutVars>
          <dgm:bulletEnabled val="1"/>
        </dgm:presLayoutVars>
      </dgm:prSet>
      <dgm:spPr/>
    </dgm:pt>
    <dgm:pt modelId="{0F966A5E-A62C-4B90-A782-330437D0CDBF}" type="pres">
      <dgm:prSet presAssocID="{F90CA006-21C4-45C3-B1DA-676DC5A4A2A2}" presName="accent_6" presStyleCnt="0"/>
      <dgm:spPr/>
    </dgm:pt>
    <dgm:pt modelId="{F3464EC9-ED21-469B-A268-AAF7481998DF}" type="pres">
      <dgm:prSet presAssocID="{F90CA006-21C4-45C3-B1DA-676DC5A4A2A2}" presName="accentRepeatNode" presStyleLbl="solidFgAcc1" presStyleIdx="5" presStyleCnt="7"/>
      <dgm:spPr/>
    </dgm:pt>
    <dgm:pt modelId="{A7999A9B-7C8F-4293-B56D-721A5B61AD65}" type="pres">
      <dgm:prSet presAssocID="{BF068FD7-6B8E-4449-9B6F-EE1999A59FE8}" presName="text_7" presStyleLbl="node1" presStyleIdx="6" presStyleCnt="7">
        <dgm:presLayoutVars>
          <dgm:bulletEnabled val="1"/>
        </dgm:presLayoutVars>
      </dgm:prSet>
      <dgm:spPr/>
    </dgm:pt>
    <dgm:pt modelId="{B9D97047-8D28-4EA7-A034-02C854531677}" type="pres">
      <dgm:prSet presAssocID="{BF068FD7-6B8E-4449-9B6F-EE1999A59FE8}" presName="accent_7" presStyleCnt="0"/>
      <dgm:spPr/>
    </dgm:pt>
    <dgm:pt modelId="{98EF9EA3-DE05-4352-B9D9-FECC6AC47A47}" type="pres">
      <dgm:prSet presAssocID="{BF068FD7-6B8E-4449-9B6F-EE1999A59FE8}" presName="accentRepeatNode" presStyleLbl="solidFgAcc1" presStyleIdx="6" presStyleCnt="7"/>
      <dgm:spPr/>
    </dgm:pt>
  </dgm:ptLst>
  <dgm:cxnLst>
    <dgm:cxn modelId="{D2DC1F00-3CB5-4CC5-B23B-89283DF2AD65}" type="presOf" srcId="{BF068FD7-6B8E-4449-9B6F-EE1999A59FE8}" destId="{A7999A9B-7C8F-4293-B56D-721A5B61AD65}" srcOrd="0" destOrd="0" presId="urn:microsoft.com/office/officeart/2008/layout/VerticalCurvedList"/>
    <dgm:cxn modelId="{CAE0D210-8132-4036-AC2B-9B7471DEECAF}" type="presOf" srcId="{32884F25-E558-4B8C-87EC-F549DEDE1178}" destId="{0E7667B6-F2AC-4FD3-BD93-9D1DC884806D}" srcOrd="0" destOrd="0" presId="urn:microsoft.com/office/officeart/2008/layout/VerticalCurvedList"/>
    <dgm:cxn modelId="{83B22D1E-4E02-4B95-B046-33C66A231AB2}" type="presOf" srcId="{F80A7F1B-B2F9-43C7-9D4A-F5AE996F439B}" destId="{4F4E1E2C-3381-4264-B6BB-8EE9D7282DA7}" srcOrd="0" destOrd="0" presId="urn:microsoft.com/office/officeart/2008/layout/VerticalCurvedList"/>
    <dgm:cxn modelId="{D6CC402B-0088-4722-A3AB-8B243EA4E2AE}" type="presOf" srcId="{6835C250-BB03-493A-867E-000F40657182}" destId="{965EB10C-F8C7-4691-83BB-827938889C03}" srcOrd="0" destOrd="0" presId="urn:microsoft.com/office/officeart/2008/layout/VerticalCurvedList"/>
    <dgm:cxn modelId="{61D34C47-EBE9-4B5D-996B-C1768EFEFC48}" srcId="{EC8C9E6B-5A99-4CB7-9462-1CF7282639B9}" destId="{6835C250-BB03-493A-867E-000F40657182}" srcOrd="3" destOrd="0" parTransId="{2270E306-A53D-4871-9E51-4044576A2728}" sibTransId="{0922BF60-022B-4F6C-9AB0-318DB0410D74}"/>
    <dgm:cxn modelId="{B7E8C072-DE1D-4A7C-BD10-F1B75CE9ED67}" srcId="{EC8C9E6B-5A99-4CB7-9462-1CF7282639B9}" destId="{041E7C72-698E-402F-B97B-54E5B165A927}" srcOrd="0" destOrd="0" parTransId="{8812C9E8-A5D2-4126-ABFF-A760C4643F0D}" sibTransId="{DFA027B0-6A85-4F0F-9550-2F0BBD4A23A8}"/>
    <dgm:cxn modelId="{C5511D53-CB74-4980-A475-5C29BBFD828D}" srcId="{EC8C9E6B-5A99-4CB7-9462-1CF7282639B9}" destId="{32884F25-E558-4B8C-87EC-F549DEDE1178}" srcOrd="2" destOrd="0" parTransId="{C8C61295-A1FB-4301-92A6-2DD256DB6E89}" sibTransId="{A7F1FA6B-0C33-4CAA-82DC-481901510A62}"/>
    <dgm:cxn modelId="{D513BB76-F171-41DE-BF56-F4B2AFCCC536}" type="presOf" srcId="{F90CA006-21C4-45C3-B1DA-676DC5A4A2A2}" destId="{6F34D1E1-17AF-4B2E-80B1-CDD457A60BC1}" srcOrd="0" destOrd="0" presId="urn:microsoft.com/office/officeart/2008/layout/VerticalCurvedList"/>
    <dgm:cxn modelId="{9B8CEA58-2242-4B6D-932D-EF758182979B}" srcId="{EC8C9E6B-5A99-4CB7-9462-1CF7282639B9}" destId="{F80A7F1B-B2F9-43C7-9D4A-F5AE996F439B}" srcOrd="4" destOrd="0" parTransId="{9936097E-1514-48CE-8094-0E1EB7C28F6B}" sibTransId="{177DEC36-3912-4717-984E-8F023B2E1C3F}"/>
    <dgm:cxn modelId="{70D70490-8221-4DFC-B094-5F65FF5CB338}" srcId="{EC8C9E6B-5A99-4CB7-9462-1CF7282639B9}" destId="{BF068FD7-6B8E-4449-9B6F-EE1999A59FE8}" srcOrd="6" destOrd="0" parTransId="{CD13E5A8-9080-4F6B-BA94-6EE5ADE3AF21}" sibTransId="{7CFA58E2-94CB-4705-AE27-56765490E661}"/>
    <dgm:cxn modelId="{77835E9E-7EF2-488B-95D8-EB2D4D87ACEA}" type="presOf" srcId="{8B2ACEAE-7A61-4FAA-8914-32767558690A}" destId="{423F2960-6C92-4D17-86A1-06F8591A4BDC}" srcOrd="0" destOrd="0" presId="urn:microsoft.com/office/officeart/2008/layout/VerticalCurvedList"/>
    <dgm:cxn modelId="{AAF682A7-2017-4E7E-81CD-09B742EC7FCE}" srcId="{EC8C9E6B-5A99-4CB7-9462-1CF7282639B9}" destId="{8B2ACEAE-7A61-4FAA-8914-32767558690A}" srcOrd="1" destOrd="0" parTransId="{FFB7B35A-25A4-4AE7-8A6F-71E024C73A9B}" sibTransId="{1F895EFA-6533-4B37-BF6C-4078BAC173FB}"/>
    <dgm:cxn modelId="{BCECD9B3-4E79-4449-975F-12E6E226E849}" type="presOf" srcId="{041E7C72-698E-402F-B97B-54E5B165A927}" destId="{E1A4278C-2F1B-44F9-B79C-D3B2AC36534A}" srcOrd="0" destOrd="0" presId="urn:microsoft.com/office/officeart/2008/layout/VerticalCurvedList"/>
    <dgm:cxn modelId="{2C4F82C3-9D77-416E-BBAF-9AE158666B62}" srcId="{EC8C9E6B-5A99-4CB7-9462-1CF7282639B9}" destId="{F90CA006-21C4-45C3-B1DA-676DC5A4A2A2}" srcOrd="5" destOrd="0" parTransId="{2241E7E3-1FA8-4431-B55F-2D12A7A5EBBA}" sibTransId="{C4EF7917-56E8-4DBB-909D-8D518FA0BD10}"/>
    <dgm:cxn modelId="{D0ED45C7-996F-48D3-8AB5-389BEEB6031A}" type="presOf" srcId="{EC8C9E6B-5A99-4CB7-9462-1CF7282639B9}" destId="{F940DED9-5519-43EB-B125-54C7E7D1BE35}" srcOrd="0" destOrd="0" presId="urn:microsoft.com/office/officeart/2008/layout/VerticalCurvedList"/>
    <dgm:cxn modelId="{DC6125F6-1281-43E8-B1C0-92F6A49F0E74}" type="presOf" srcId="{DFA027B0-6A85-4F0F-9550-2F0BBD4A23A8}" destId="{E2200E5A-7E3F-47BC-80E4-70468121E841}" srcOrd="0" destOrd="0" presId="urn:microsoft.com/office/officeart/2008/layout/VerticalCurvedList"/>
    <dgm:cxn modelId="{B58820E6-5394-403A-97A9-E064DA2BE432}" type="presParOf" srcId="{F940DED9-5519-43EB-B125-54C7E7D1BE35}" destId="{6508E8A1-B137-4026-9C3A-8D82E9493611}" srcOrd="0" destOrd="0" presId="urn:microsoft.com/office/officeart/2008/layout/VerticalCurvedList"/>
    <dgm:cxn modelId="{40F9C080-3221-4E0C-9F37-EC1FB146D8E3}" type="presParOf" srcId="{6508E8A1-B137-4026-9C3A-8D82E9493611}" destId="{A1D5231D-3A08-4444-9541-8DC218CF0BB3}" srcOrd="0" destOrd="0" presId="urn:microsoft.com/office/officeart/2008/layout/VerticalCurvedList"/>
    <dgm:cxn modelId="{BF9F7A56-FB65-4F8C-A07B-0048FAAA4B24}" type="presParOf" srcId="{A1D5231D-3A08-4444-9541-8DC218CF0BB3}" destId="{FA0F5ED3-EDAC-4627-8BD7-32648CB39D07}" srcOrd="0" destOrd="0" presId="urn:microsoft.com/office/officeart/2008/layout/VerticalCurvedList"/>
    <dgm:cxn modelId="{619EFBF6-97F7-4F7B-B193-DBC517E5AF7A}" type="presParOf" srcId="{A1D5231D-3A08-4444-9541-8DC218CF0BB3}" destId="{E2200E5A-7E3F-47BC-80E4-70468121E841}" srcOrd="1" destOrd="0" presId="urn:microsoft.com/office/officeart/2008/layout/VerticalCurvedList"/>
    <dgm:cxn modelId="{27886422-E5F8-4C92-86EE-EF910BD1CFD4}" type="presParOf" srcId="{A1D5231D-3A08-4444-9541-8DC218CF0BB3}" destId="{C4C4F79B-CD03-403C-917B-5F6DEBAB2A51}" srcOrd="2" destOrd="0" presId="urn:microsoft.com/office/officeart/2008/layout/VerticalCurvedList"/>
    <dgm:cxn modelId="{BB7094C3-26B9-4834-8B75-3CB309C19521}" type="presParOf" srcId="{A1D5231D-3A08-4444-9541-8DC218CF0BB3}" destId="{BCF127DE-8F4D-4F40-86F4-AAB8C8CBDCD6}" srcOrd="3" destOrd="0" presId="urn:microsoft.com/office/officeart/2008/layout/VerticalCurvedList"/>
    <dgm:cxn modelId="{5C91A7D9-7B72-4960-808D-90B4069F437F}" type="presParOf" srcId="{6508E8A1-B137-4026-9C3A-8D82E9493611}" destId="{E1A4278C-2F1B-44F9-B79C-D3B2AC36534A}" srcOrd="1" destOrd="0" presId="urn:microsoft.com/office/officeart/2008/layout/VerticalCurvedList"/>
    <dgm:cxn modelId="{DC96EA98-0D70-4839-BA1B-46B5B124A273}" type="presParOf" srcId="{6508E8A1-B137-4026-9C3A-8D82E9493611}" destId="{D1AA4C7C-D81E-4EE8-99DF-DE43DF5C2D1C}" srcOrd="2" destOrd="0" presId="urn:microsoft.com/office/officeart/2008/layout/VerticalCurvedList"/>
    <dgm:cxn modelId="{5D0E38B6-4507-484D-B671-7A45E542E8BA}" type="presParOf" srcId="{D1AA4C7C-D81E-4EE8-99DF-DE43DF5C2D1C}" destId="{D03E82A8-F885-4B60-AEFF-EF8A7FF36F6A}" srcOrd="0" destOrd="0" presId="urn:microsoft.com/office/officeart/2008/layout/VerticalCurvedList"/>
    <dgm:cxn modelId="{8A0968E0-9515-465C-AA5B-D20A31A10574}" type="presParOf" srcId="{6508E8A1-B137-4026-9C3A-8D82E9493611}" destId="{423F2960-6C92-4D17-86A1-06F8591A4BDC}" srcOrd="3" destOrd="0" presId="urn:microsoft.com/office/officeart/2008/layout/VerticalCurvedList"/>
    <dgm:cxn modelId="{C0F42331-66B9-4C25-8BD3-49635CB48895}" type="presParOf" srcId="{6508E8A1-B137-4026-9C3A-8D82E9493611}" destId="{117E3692-3449-4FC3-863E-E1BBD631011F}" srcOrd="4" destOrd="0" presId="urn:microsoft.com/office/officeart/2008/layout/VerticalCurvedList"/>
    <dgm:cxn modelId="{BB435761-28F9-4922-BE2A-B7132946A2EB}" type="presParOf" srcId="{117E3692-3449-4FC3-863E-E1BBD631011F}" destId="{F1F10C07-2A7A-42CF-8D66-B377074626B3}" srcOrd="0" destOrd="0" presId="urn:microsoft.com/office/officeart/2008/layout/VerticalCurvedList"/>
    <dgm:cxn modelId="{A6FB93E0-00DD-4F7A-82D4-C333D48A793F}" type="presParOf" srcId="{6508E8A1-B137-4026-9C3A-8D82E9493611}" destId="{0E7667B6-F2AC-4FD3-BD93-9D1DC884806D}" srcOrd="5" destOrd="0" presId="urn:microsoft.com/office/officeart/2008/layout/VerticalCurvedList"/>
    <dgm:cxn modelId="{200E4AE4-6623-405E-86D2-C2D8C9528523}" type="presParOf" srcId="{6508E8A1-B137-4026-9C3A-8D82E9493611}" destId="{210592EA-F03C-4F16-9963-5CB4AE84D8D2}" srcOrd="6" destOrd="0" presId="urn:microsoft.com/office/officeart/2008/layout/VerticalCurvedList"/>
    <dgm:cxn modelId="{6692971A-B26C-40BA-A841-9731716F4318}" type="presParOf" srcId="{210592EA-F03C-4F16-9963-5CB4AE84D8D2}" destId="{6ACB15A0-F403-4F0E-895B-D3635773CD21}" srcOrd="0" destOrd="0" presId="urn:microsoft.com/office/officeart/2008/layout/VerticalCurvedList"/>
    <dgm:cxn modelId="{F033B841-CF43-4743-A93A-DBD5D66CC8B1}" type="presParOf" srcId="{6508E8A1-B137-4026-9C3A-8D82E9493611}" destId="{965EB10C-F8C7-4691-83BB-827938889C03}" srcOrd="7" destOrd="0" presId="urn:microsoft.com/office/officeart/2008/layout/VerticalCurvedList"/>
    <dgm:cxn modelId="{36AE3E94-9C16-4198-AF9E-8EC985980511}" type="presParOf" srcId="{6508E8A1-B137-4026-9C3A-8D82E9493611}" destId="{F2B2FD50-56AE-4C60-A26D-0BA1F95E2AEE}" srcOrd="8" destOrd="0" presId="urn:microsoft.com/office/officeart/2008/layout/VerticalCurvedList"/>
    <dgm:cxn modelId="{DA104F40-A1C6-4BF8-87AE-5D0E027558B2}" type="presParOf" srcId="{F2B2FD50-56AE-4C60-A26D-0BA1F95E2AEE}" destId="{B6B47933-ACB6-4CB5-AE6C-0D86824A883C}" srcOrd="0" destOrd="0" presId="urn:microsoft.com/office/officeart/2008/layout/VerticalCurvedList"/>
    <dgm:cxn modelId="{F00F6FA0-A848-4963-8FCD-450303B1661E}" type="presParOf" srcId="{6508E8A1-B137-4026-9C3A-8D82E9493611}" destId="{4F4E1E2C-3381-4264-B6BB-8EE9D7282DA7}" srcOrd="9" destOrd="0" presId="urn:microsoft.com/office/officeart/2008/layout/VerticalCurvedList"/>
    <dgm:cxn modelId="{7FCBDE7E-B409-4281-9549-9838FB75E134}" type="presParOf" srcId="{6508E8A1-B137-4026-9C3A-8D82E9493611}" destId="{1D7CAEFD-A450-45E7-B711-7426517417B1}" srcOrd="10" destOrd="0" presId="urn:microsoft.com/office/officeart/2008/layout/VerticalCurvedList"/>
    <dgm:cxn modelId="{CD53364F-86B2-41F6-A317-86FEA1FCB0AC}" type="presParOf" srcId="{1D7CAEFD-A450-45E7-B711-7426517417B1}" destId="{80E7FAFB-BD77-41EA-A29B-10E6EA4E7B1F}" srcOrd="0" destOrd="0" presId="urn:microsoft.com/office/officeart/2008/layout/VerticalCurvedList"/>
    <dgm:cxn modelId="{F4305796-DC05-4064-991B-6A10896672AE}" type="presParOf" srcId="{6508E8A1-B137-4026-9C3A-8D82E9493611}" destId="{6F34D1E1-17AF-4B2E-80B1-CDD457A60BC1}" srcOrd="11" destOrd="0" presId="urn:microsoft.com/office/officeart/2008/layout/VerticalCurvedList"/>
    <dgm:cxn modelId="{7469D77C-2DDF-4301-B7A6-CCF6AA811954}" type="presParOf" srcId="{6508E8A1-B137-4026-9C3A-8D82E9493611}" destId="{0F966A5E-A62C-4B90-A782-330437D0CDBF}" srcOrd="12" destOrd="0" presId="urn:microsoft.com/office/officeart/2008/layout/VerticalCurvedList"/>
    <dgm:cxn modelId="{32600601-FA0E-43A8-A7A0-38CAECB67E74}" type="presParOf" srcId="{0F966A5E-A62C-4B90-A782-330437D0CDBF}" destId="{F3464EC9-ED21-469B-A268-AAF7481998DF}" srcOrd="0" destOrd="0" presId="urn:microsoft.com/office/officeart/2008/layout/VerticalCurvedList"/>
    <dgm:cxn modelId="{AB70A8B5-82C3-4F6B-87A4-0CD3C0C29D55}" type="presParOf" srcId="{6508E8A1-B137-4026-9C3A-8D82E9493611}" destId="{A7999A9B-7C8F-4293-B56D-721A5B61AD65}" srcOrd="13" destOrd="0" presId="urn:microsoft.com/office/officeart/2008/layout/VerticalCurvedList"/>
    <dgm:cxn modelId="{AD8FE0F1-8524-491D-A87C-4261BC34F898}" type="presParOf" srcId="{6508E8A1-B137-4026-9C3A-8D82E9493611}" destId="{B9D97047-8D28-4EA7-A034-02C854531677}" srcOrd="14" destOrd="0" presId="urn:microsoft.com/office/officeart/2008/layout/VerticalCurvedList"/>
    <dgm:cxn modelId="{502B4EBF-8597-4C8A-AF0A-3FD50050A87F}" type="presParOf" srcId="{B9D97047-8D28-4EA7-A034-02C854531677}" destId="{98EF9EA3-DE05-4352-B9D9-FECC6AC47A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00E5A-7E3F-47BC-80E4-70468121E841}">
      <dsp:nvSpPr>
        <dsp:cNvPr id="0" name=""/>
        <dsp:cNvSpPr/>
      </dsp:nvSpPr>
      <dsp:spPr>
        <a:xfrm>
          <a:off x="-6214944" y="-951458"/>
          <a:ext cx="7403259" cy="7403259"/>
        </a:xfrm>
        <a:prstGeom prst="blockArc">
          <a:avLst>
            <a:gd name="adj1" fmla="val 18900000"/>
            <a:gd name="adj2" fmla="val 2700000"/>
            <a:gd name="adj3" fmla="val 292"/>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A4278C-2F1B-44F9-B79C-D3B2AC36534A}">
      <dsp:nvSpPr>
        <dsp:cNvPr id="0" name=""/>
        <dsp:cNvSpPr/>
      </dsp:nvSpPr>
      <dsp:spPr>
        <a:xfrm>
          <a:off x="385848" y="250045"/>
          <a:ext cx="7478149" cy="4998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773" tIns="66040" rIns="66040" bIns="66040" numCol="1" spcCol="1270" anchor="ctr" anchorCtr="0">
          <a:noAutofit/>
        </a:bodyPr>
        <a:lstStyle/>
        <a:p>
          <a:pPr marL="0" lvl="0" indent="0" algn="l" defTabSz="1155700">
            <a:lnSpc>
              <a:spcPct val="90000"/>
            </a:lnSpc>
            <a:spcBef>
              <a:spcPct val="0"/>
            </a:spcBef>
            <a:spcAft>
              <a:spcPct val="35000"/>
            </a:spcAft>
            <a:buNone/>
          </a:pPr>
          <a:r>
            <a:rPr lang="fr-FR" sz="2600" kern="1200" dirty="0"/>
            <a:t>Introduction et préalables à chaque élection</a:t>
          </a:r>
        </a:p>
      </dsp:txBody>
      <dsp:txXfrm>
        <a:off x="385848" y="250045"/>
        <a:ext cx="7478149" cy="499871"/>
      </dsp:txXfrm>
    </dsp:sp>
    <dsp:sp modelId="{D03E82A8-F885-4B60-AEFF-EF8A7FF36F6A}">
      <dsp:nvSpPr>
        <dsp:cNvPr id="0" name=""/>
        <dsp:cNvSpPr/>
      </dsp:nvSpPr>
      <dsp:spPr>
        <a:xfrm>
          <a:off x="73429" y="187561"/>
          <a:ext cx="624838" cy="62483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3F2960-6C92-4D17-86A1-06F8591A4BDC}">
      <dsp:nvSpPr>
        <dsp:cNvPr id="0" name=""/>
        <dsp:cNvSpPr/>
      </dsp:nvSpPr>
      <dsp:spPr>
        <a:xfrm>
          <a:off x="838527" y="1000292"/>
          <a:ext cx="7025471" cy="4998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773" tIns="66040" rIns="66040" bIns="66040" numCol="1" spcCol="1270" anchor="ctr" anchorCtr="0">
          <a:noAutofit/>
        </a:bodyPr>
        <a:lstStyle/>
        <a:p>
          <a:pPr marL="0" lvl="0" indent="0" algn="l" defTabSz="1155700">
            <a:lnSpc>
              <a:spcPct val="90000"/>
            </a:lnSpc>
            <a:spcBef>
              <a:spcPct val="0"/>
            </a:spcBef>
            <a:spcAft>
              <a:spcPct val="35000"/>
            </a:spcAft>
            <a:buNone/>
          </a:pPr>
          <a:r>
            <a:rPr lang="fr-FR" sz="2600" kern="1200" dirty="0"/>
            <a:t>La dématérialisation des procurations</a:t>
          </a:r>
        </a:p>
      </dsp:txBody>
      <dsp:txXfrm>
        <a:off x="838527" y="1000292"/>
        <a:ext cx="7025471" cy="499871"/>
      </dsp:txXfrm>
    </dsp:sp>
    <dsp:sp modelId="{F1F10C07-2A7A-42CF-8D66-B377074626B3}">
      <dsp:nvSpPr>
        <dsp:cNvPr id="0" name=""/>
        <dsp:cNvSpPr/>
      </dsp:nvSpPr>
      <dsp:spPr>
        <a:xfrm>
          <a:off x="526107" y="937808"/>
          <a:ext cx="624838" cy="62483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7667B6-F2AC-4FD3-BD93-9D1DC884806D}">
      <dsp:nvSpPr>
        <dsp:cNvPr id="0" name=""/>
        <dsp:cNvSpPr/>
      </dsp:nvSpPr>
      <dsp:spPr>
        <a:xfrm>
          <a:off x="1086592" y="1749988"/>
          <a:ext cx="6777405" cy="4998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773" tIns="66040" rIns="66040" bIns="66040" numCol="1" spcCol="1270" anchor="ctr" anchorCtr="0">
          <a:noAutofit/>
        </a:bodyPr>
        <a:lstStyle/>
        <a:p>
          <a:pPr marL="0" lvl="0" indent="0" algn="l" defTabSz="1155700">
            <a:lnSpc>
              <a:spcPct val="90000"/>
            </a:lnSpc>
            <a:spcBef>
              <a:spcPct val="0"/>
            </a:spcBef>
            <a:spcAft>
              <a:spcPct val="35000"/>
            </a:spcAft>
            <a:buNone/>
          </a:pPr>
          <a:r>
            <a:rPr lang="fr-FR" sz="2600" kern="1200" dirty="0"/>
            <a:t>La préparation du bureau de vote</a:t>
          </a:r>
        </a:p>
      </dsp:txBody>
      <dsp:txXfrm>
        <a:off x="1086592" y="1749988"/>
        <a:ext cx="6777405" cy="499871"/>
      </dsp:txXfrm>
    </dsp:sp>
    <dsp:sp modelId="{6ACB15A0-F403-4F0E-895B-D3635773CD21}">
      <dsp:nvSpPr>
        <dsp:cNvPr id="0" name=""/>
        <dsp:cNvSpPr/>
      </dsp:nvSpPr>
      <dsp:spPr>
        <a:xfrm>
          <a:off x="774173" y="1687504"/>
          <a:ext cx="624838" cy="62483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5EB10C-F8C7-4691-83BB-827938889C03}">
      <dsp:nvSpPr>
        <dsp:cNvPr id="0" name=""/>
        <dsp:cNvSpPr/>
      </dsp:nvSpPr>
      <dsp:spPr>
        <a:xfrm>
          <a:off x="1165797" y="2500235"/>
          <a:ext cx="6698200" cy="4998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773" tIns="66040" rIns="66040" bIns="66040" numCol="1" spcCol="1270" anchor="ctr" anchorCtr="0">
          <a:noAutofit/>
        </a:bodyPr>
        <a:lstStyle/>
        <a:p>
          <a:pPr marL="0" lvl="0" indent="0" algn="l" defTabSz="1155700">
            <a:lnSpc>
              <a:spcPct val="90000"/>
            </a:lnSpc>
            <a:spcBef>
              <a:spcPct val="0"/>
            </a:spcBef>
            <a:spcAft>
              <a:spcPct val="35000"/>
            </a:spcAft>
            <a:buNone/>
          </a:pPr>
          <a:r>
            <a:rPr lang="fr-FR" sz="2600" kern="1200" dirty="0"/>
            <a:t>Le déroulement des opérations électorales</a:t>
          </a:r>
        </a:p>
      </dsp:txBody>
      <dsp:txXfrm>
        <a:off x="1165797" y="2500235"/>
        <a:ext cx="6698200" cy="499871"/>
      </dsp:txXfrm>
    </dsp:sp>
    <dsp:sp modelId="{B6B47933-ACB6-4CB5-AE6C-0D86824A883C}">
      <dsp:nvSpPr>
        <dsp:cNvPr id="0" name=""/>
        <dsp:cNvSpPr/>
      </dsp:nvSpPr>
      <dsp:spPr>
        <a:xfrm>
          <a:off x="853378" y="2437751"/>
          <a:ext cx="624838" cy="62483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4E1E2C-3381-4264-B6BB-8EE9D7282DA7}">
      <dsp:nvSpPr>
        <dsp:cNvPr id="0" name=""/>
        <dsp:cNvSpPr/>
      </dsp:nvSpPr>
      <dsp:spPr>
        <a:xfrm>
          <a:off x="1086592" y="3250482"/>
          <a:ext cx="6777405" cy="4998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773" tIns="66040" rIns="66040" bIns="66040" numCol="1" spcCol="1270" anchor="ctr" anchorCtr="0">
          <a:noAutofit/>
        </a:bodyPr>
        <a:lstStyle/>
        <a:p>
          <a:pPr marL="0" lvl="0" indent="0" algn="l" defTabSz="1155700">
            <a:lnSpc>
              <a:spcPct val="90000"/>
            </a:lnSpc>
            <a:spcBef>
              <a:spcPct val="0"/>
            </a:spcBef>
            <a:spcAft>
              <a:spcPct val="35000"/>
            </a:spcAft>
            <a:buNone/>
          </a:pPr>
          <a:r>
            <a:rPr lang="fr-FR" sz="2600" kern="1200" dirty="0"/>
            <a:t>Le dépouillement</a:t>
          </a:r>
        </a:p>
      </dsp:txBody>
      <dsp:txXfrm>
        <a:off x="1086592" y="3250482"/>
        <a:ext cx="6777405" cy="499871"/>
      </dsp:txXfrm>
    </dsp:sp>
    <dsp:sp modelId="{80E7FAFB-BD77-41EA-A29B-10E6EA4E7B1F}">
      <dsp:nvSpPr>
        <dsp:cNvPr id="0" name=""/>
        <dsp:cNvSpPr/>
      </dsp:nvSpPr>
      <dsp:spPr>
        <a:xfrm>
          <a:off x="774173" y="3187998"/>
          <a:ext cx="624838" cy="62483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4D1E1-17AF-4B2E-80B1-CDD457A60BC1}">
      <dsp:nvSpPr>
        <dsp:cNvPr id="0" name=""/>
        <dsp:cNvSpPr/>
      </dsp:nvSpPr>
      <dsp:spPr>
        <a:xfrm>
          <a:off x="838527" y="4022517"/>
          <a:ext cx="7025471" cy="4998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773" tIns="66040" rIns="66040" bIns="66040" numCol="1" spcCol="1270" anchor="ctr" anchorCtr="0">
          <a:noAutofit/>
        </a:bodyPr>
        <a:lstStyle/>
        <a:p>
          <a:pPr marL="0" lvl="0" indent="0" algn="l" defTabSz="1155700">
            <a:lnSpc>
              <a:spcPct val="90000"/>
            </a:lnSpc>
            <a:spcBef>
              <a:spcPct val="0"/>
            </a:spcBef>
            <a:spcAft>
              <a:spcPct val="35000"/>
            </a:spcAft>
            <a:buNone/>
          </a:pPr>
          <a:r>
            <a:rPr lang="fr-FR" sz="2600" kern="1200" dirty="0"/>
            <a:t>La proclamation des résultats</a:t>
          </a:r>
        </a:p>
      </dsp:txBody>
      <dsp:txXfrm>
        <a:off x="838527" y="4022517"/>
        <a:ext cx="7025471" cy="499871"/>
      </dsp:txXfrm>
    </dsp:sp>
    <dsp:sp modelId="{F3464EC9-ED21-469B-A268-AAF7481998DF}">
      <dsp:nvSpPr>
        <dsp:cNvPr id="0" name=""/>
        <dsp:cNvSpPr/>
      </dsp:nvSpPr>
      <dsp:spPr>
        <a:xfrm>
          <a:off x="526107" y="3937694"/>
          <a:ext cx="624838" cy="62483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999A9B-7C8F-4293-B56D-721A5B61AD65}">
      <dsp:nvSpPr>
        <dsp:cNvPr id="0" name=""/>
        <dsp:cNvSpPr/>
      </dsp:nvSpPr>
      <dsp:spPr>
        <a:xfrm>
          <a:off x="385848" y="4750425"/>
          <a:ext cx="7478149" cy="4998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773" tIns="66040" rIns="66040" bIns="66040" numCol="1" spcCol="1270" anchor="ctr" anchorCtr="0">
          <a:noAutofit/>
        </a:bodyPr>
        <a:lstStyle/>
        <a:p>
          <a:pPr marL="0" lvl="0" indent="0" algn="l" defTabSz="1155700">
            <a:lnSpc>
              <a:spcPct val="90000"/>
            </a:lnSpc>
            <a:spcBef>
              <a:spcPct val="0"/>
            </a:spcBef>
            <a:spcAft>
              <a:spcPct val="35000"/>
            </a:spcAft>
            <a:buNone/>
          </a:pPr>
          <a:r>
            <a:rPr lang="fr-FR" sz="2600" kern="1200" dirty="0"/>
            <a:t>Les écueils à éviter : le contentieux électoral</a:t>
          </a:r>
        </a:p>
      </dsp:txBody>
      <dsp:txXfrm>
        <a:off x="385848" y="4750425"/>
        <a:ext cx="7478149" cy="499871"/>
      </dsp:txXfrm>
    </dsp:sp>
    <dsp:sp modelId="{98EF9EA3-DE05-4352-B9D9-FECC6AC47A47}">
      <dsp:nvSpPr>
        <dsp:cNvPr id="0" name=""/>
        <dsp:cNvSpPr/>
      </dsp:nvSpPr>
      <dsp:spPr>
        <a:xfrm>
          <a:off x="73429" y="4687941"/>
          <a:ext cx="624838" cy="62483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0D907E8-EDAE-2BCD-1FA6-E75C95347956}"/>
              </a:ext>
            </a:extLst>
          </p:cNvPr>
          <p:cNvSpPr>
            <a:spLocks noGrp="1"/>
          </p:cNvSpPr>
          <p:nvPr>
            <p:ph type="hdr" sz="quarter"/>
          </p:nvPr>
        </p:nvSpPr>
        <p:spPr>
          <a:xfrm>
            <a:off x="0" y="0"/>
            <a:ext cx="2946347" cy="49821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2BAD617-BEE3-7676-2615-565D87E33709}"/>
              </a:ext>
            </a:extLst>
          </p:cNvPr>
          <p:cNvSpPr>
            <a:spLocks noGrp="1"/>
          </p:cNvSpPr>
          <p:nvPr>
            <p:ph type="dt" sz="quarter" idx="1"/>
          </p:nvPr>
        </p:nvSpPr>
        <p:spPr>
          <a:xfrm>
            <a:off x="3851343" y="0"/>
            <a:ext cx="2946347" cy="498216"/>
          </a:xfrm>
          <a:prstGeom prst="rect">
            <a:avLst/>
          </a:prstGeom>
        </p:spPr>
        <p:txBody>
          <a:bodyPr vert="horz" lIns="91440" tIns="45720" rIns="91440" bIns="45720" rtlCol="0"/>
          <a:lstStyle>
            <a:lvl1pPr algn="r">
              <a:defRPr sz="1200"/>
            </a:lvl1pPr>
          </a:lstStyle>
          <a:p>
            <a:fld id="{00852898-42C2-4304-AD0C-D1D332851810}" type="datetime7">
              <a:rPr lang="fr-FR" smtClean="0"/>
              <a:t>janv.-26</a:t>
            </a:fld>
            <a:endParaRPr lang="fr-FR"/>
          </a:p>
        </p:txBody>
      </p:sp>
      <p:sp>
        <p:nvSpPr>
          <p:cNvPr id="4" name="Espace réservé du pied de page 3">
            <a:extLst>
              <a:ext uri="{FF2B5EF4-FFF2-40B4-BE49-F238E27FC236}">
                <a16:creationId xmlns:a16="http://schemas.microsoft.com/office/drawing/2014/main" id="{8C264140-1C53-B764-336B-D8F4256C0792}"/>
              </a:ext>
            </a:extLst>
          </p:cNvPr>
          <p:cNvSpPr>
            <a:spLocks noGrp="1"/>
          </p:cNvSpPr>
          <p:nvPr>
            <p:ph type="ftr" sz="quarter" idx="2"/>
          </p:nvPr>
        </p:nvSpPr>
        <p:spPr>
          <a:xfrm>
            <a:off x="0" y="9431600"/>
            <a:ext cx="2946347" cy="498215"/>
          </a:xfrm>
          <a:prstGeom prst="rect">
            <a:avLst/>
          </a:prstGeom>
        </p:spPr>
        <p:txBody>
          <a:bodyPr vert="horz" lIns="91440" tIns="45720" rIns="91440" bIns="45720" rtlCol="0" anchor="b"/>
          <a:lstStyle>
            <a:lvl1pPr algn="l">
              <a:defRPr sz="1200"/>
            </a:lvl1pPr>
          </a:lstStyle>
          <a:p>
            <a:r>
              <a:rPr lang="fr-FR"/>
              <a:t>Centre de gestion du finistère 7 boulevard du Finistère - © Tous droits réservés - 2024</a:t>
            </a:r>
          </a:p>
        </p:txBody>
      </p:sp>
      <p:sp>
        <p:nvSpPr>
          <p:cNvPr id="5" name="Espace réservé du numéro de diapositive 4">
            <a:extLst>
              <a:ext uri="{FF2B5EF4-FFF2-40B4-BE49-F238E27FC236}">
                <a16:creationId xmlns:a16="http://schemas.microsoft.com/office/drawing/2014/main" id="{765C6B6A-EA5A-0DBE-CA38-AE5B5CF493CF}"/>
              </a:ext>
            </a:extLst>
          </p:cNvPr>
          <p:cNvSpPr>
            <a:spLocks noGrp="1"/>
          </p:cNvSpPr>
          <p:nvPr>
            <p:ph type="sldNum" sz="quarter" idx="3"/>
          </p:nvPr>
        </p:nvSpPr>
        <p:spPr>
          <a:xfrm>
            <a:off x="3851343" y="9431600"/>
            <a:ext cx="2946347" cy="498215"/>
          </a:xfrm>
          <a:prstGeom prst="rect">
            <a:avLst/>
          </a:prstGeom>
        </p:spPr>
        <p:txBody>
          <a:bodyPr vert="horz" lIns="91440" tIns="45720" rIns="91440" bIns="45720" rtlCol="0" anchor="b"/>
          <a:lstStyle>
            <a:lvl1pPr algn="r">
              <a:defRPr sz="1200"/>
            </a:lvl1pPr>
          </a:lstStyle>
          <a:p>
            <a:fld id="{772FCCC4-4043-44D7-8222-6C8EE655950D}" type="slidenum">
              <a:rPr lang="fr-FR" smtClean="0"/>
              <a:t>‹N°›</a:t>
            </a:fld>
            <a:endParaRPr lang="fr-FR"/>
          </a:p>
        </p:txBody>
      </p:sp>
    </p:spTree>
    <p:extLst>
      <p:ext uri="{BB962C8B-B14F-4D97-AF65-F5344CB8AC3E}">
        <p14:creationId xmlns:p14="http://schemas.microsoft.com/office/powerpoint/2010/main" val="309673503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3" y="0"/>
            <a:ext cx="2946347" cy="498216"/>
          </a:xfrm>
          <a:prstGeom prst="rect">
            <a:avLst/>
          </a:prstGeom>
        </p:spPr>
        <p:txBody>
          <a:bodyPr vert="horz" lIns="91440" tIns="45720" rIns="91440" bIns="45720" rtlCol="0"/>
          <a:lstStyle>
            <a:lvl1pPr algn="r">
              <a:defRPr sz="1200"/>
            </a:lvl1pPr>
          </a:lstStyle>
          <a:p>
            <a:fld id="{34B5F55B-1BD6-4D5D-BFEA-686232D07BC0}" type="datetime7">
              <a:rPr lang="fr-FR" smtClean="0"/>
              <a:t>janv.-26</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5"/>
          </a:xfrm>
          <a:prstGeom prst="rect">
            <a:avLst/>
          </a:prstGeom>
        </p:spPr>
        <p:txBody>
          <a:bodyPr vert="horz" lIns="91440" tIns="45720" rIns="91440" bIns="45720" rtlCol="0" anchor="b"/>
          <a:lstStyle>
            <a:lvl1pPr algn="l">
              <a:defRPr sz="1200"/>
            </a:lvl1pPr>
          </a:lstStyle>
          <a:p>
            <a:r>
              <a:rPr lang="fr-FR"/>
              <a:t>Centre de gestion du finistère 7 boulevard du Finistère - © Tous droits réservés - 2024</a:t>
            </a:r>
          </a:p>
        </p:txBody>
      </p:sp>
      <p:sp>
        <p:nvSpPr>
          <p:cNvPr id="7" name="Espace réservé du numéro de diapositive 6"/>
          <p:cNvSpPr>
            <a:spLocks noGrp="1"/>
          </p:cNvSpPr>
          <p:nvPr>
            <p:ph type="sldNum" sz="quarter" idx="5"/>
          </p:nvPr>
        </p:nvSpPr>
        <p:spPr>
          <a:xfrm>
            <a:off x="3851343" y="9431600"/>
            <a:ext cx="2946347" cy="498215"/>
          </a:xfrm>
          <a:prstGeom prst="rect">
            <a:avLst/>
          </a:prstGeom>
        </p:spPr>
        <p:txBody>
          <a:bodyPr vert="horz" lIns="91440" tIns="45720" rIns="91440" bIns="45720" rtlCol="0" anchor="b"/>
          <a:lstStyle>
            <a:lvl1pPr algn="r">
              <a:defRPr sz="1200"/>
            </a:lvl1pPr>
          </a:lstStyle>
          <a:p>
            <a:fld id="{62F360F9-3097-42F5-AC7D-6EDE9AA44A98}" type="slidenum">
              <a:rPr lang="fr-FR" smtClean="0"/>
              <a:t>‹N°›</a:t>
            </a:fld>
            <a:endParaRPr lang="fr-FR"/>
          </a:p>
        </p:txBody>
      </p:sp>
    </p:spTree>
    <p:extLst>
      <p:ext uri="{BB962C8B-B14F-4D97-AF65-F5344CB8AC3E}">
        <p14:creationId xmlns:p14="http://schemas.microsoft.com/office/powerpoint/2010/main" val="248555134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f.asso.fr/documents-remunerer-assesseurs-dans-un-bureau-vote-prudence-/42264"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lagazettedescommunes.com/966018/les-modalites-de-remuneration-des-agents-territoriaux-pendant-les-periodes-electorales-sont-elles-modifie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4CDA057F-0F76-45FD-B4BB-59E753D8A6F9}" type="datetime7">
              <a:rPr lang="fr-FR" smtClean="0"/>
              <a:t>janv.-26</a:t>
            </a:fld>
            <a:endParaRPr lang="fr-FR"/>
          </a:p>
        </p:txBody>
      </p:sp>
      <p:sp>
        <p:nvSpPr>
          <p:cNvPr id="5" name="Espace réservé du pied de page 4"/>
          <p:cNvSpPr>
            <a:spLocks noGrp="1"/>
          </p:cNvSpPr>
          <p:nvPr>
            <p:ph type="ftr" sz="quarter" idx="4"/>
          </p:nvPr>
        </p:nvSpPr>
        <p:spPr/>
        <p:txBody>
          <a:bodyPr/>
          <a:lstStyle/>
          <a:p>
            <a:r>
              <a:rPr lang="fr-FR"/>
              <a:t>Centre de gestion du finistère 7 boulevard du Finistère - © Tous droits réservés - 2024</a:t>
            </a:r>
          </a:p>
        </p:txBody>
      </p:sp>
      <p:sp>
        <p:nvSpPr>
          <p:cNvPr id="6" name="Espace réservé du numéro de diapositive 5"/>
          <p:cNvSpPr>
            <a:spLocks noGrp="1"/>
          </p:cNvSpPr>
          <p:nvPr>
            <p:ph type="sldNum" sz="quarter" idx="5"/>
          </p:nvPr>
        </p:nvSpPr>
        <p:spPr/>
        <p:txBody>
          <a:bodyPr/>
          <a:lstStyle/>
          <a:p>
            <a:fld id="{62F360F9-3097-42F5-AC7D-6EDE9AA44A98}" type="slidenum">
              <a:rPr lang="fr-FR" smtClean="0"/>
              <a:t>9</a:t>
            </a:fld>
            <a:endParaRPr lang="fr-FR"/>
          </a:p>
        </p:txBody>
      </p:sp>
    </p:spTree>
    <p:extLst>
      <p:ext uri="{BB962C8B-B14F-4D97-AF65-F5344CB8AC3E}">
        <p14:creationId xmlns:p14="http://schemas.microsoft.com/office/powerpoint/2010/main" val="425633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200" dirty="0">
                <a:solidFill>
                  <a:schemeClr val="accent6"/>
                </a:solidFill>
                <a:highlight>
                  <a:srgbClr val="FFFF00"/>
                </a:highlight>
              </a:rPr>
              <a:t>Ressources pour l’interne : </a:t>
            </a:r>
            <a:r>
              <a:rPr lang="fr-FR" altLang="fr-FR" sz="1200" dirty="0">
                <a:solidFill>
                  <a:schemeClr val="accent6"/>
                </a:solidFill>
                <a:highlight>
                  <a:srgbClr val="FFFF00"/>
                </a:highlight>
                <a:hlinkClick r:id="rId3"/>
              </a:rPr>
              <a:t>https://www.amf.asso.fr/documents-remunerer-assesseurs-dans-un-bureau-vote-prudence-/42264</a:t>
            </a:r>
            <a:r>
              <a:rPr lang="fr-FR" altLang="fr-FR" sz="1200" dirty="0">
                <a:solidFill>
                  <a:schemeClr val="accent6"/>
                </a:solidFill>
                <a:highlight>
                  <a:srgbClr val="FFFF00"/>
                </a:highlight>
              </a:rPr>
              <a:t> + </a:t>
            </a:r>
            <a:r>
              <a:rPr lang="fr-FR" altLang="fr-FR" sz="1200" dirty="0">
                <a:solidFill>
                  <a:schemeClr val="accent6"/>
                </a:solidFill>
                <a:highlight>
                  <a:srgbClr val="FFFF00"/>
                </a:highlight>
                <a:hlinkClick r:id="rId4"/>
              </a:rPr>
              <a:t>https://www.lagazettedescommunes.com/966018/les-modalites-de-remuneration-des-agents-territoriaux-pendant-les-periodes-electorales-sont-elles-modifiees/</a:t>
            </a:r>
            <a:r>
              <a:rPr lang="fr-FR" altLang="fr-FR" sz="1200" dirty="0">
                <a:solidFill>
                  <a:schemeClr val="accent6"/>
                </a:solidFill>
                <a:highlight>
                  <a:srgbClr val="FFFF00"/>
                </a:highlight>
              </a:rPr>
              <a:t> </a:t>
            </a:r>
          </a:p>
          <a:p>
            <a:endParaRPr lang="fr-FR" dirty="0"/>
          </a:p>
        </p:txBody>
      </p:sp>
      <p:sp>
        <p:nvSpPr>
          <p:cNvPr id="4" name="Espace réservé de la date 3"/>
          <p:cNvSpPr>
            <a:spLocks noGrp="1"/>
          </p:cNvSpPr>
          <p:nvPr>
            <p:ph type="dt" idx="1"/>
          </p:nvPr>
        </p:nvSpPr>
        <p:spPr/>
        <p:txBody>
          <a:bodyPr/>
          <a:lstStyle/>
          <a:p>
            <a:fld id="{DAC274DC-5FF0-4AED-9893-F0E353BE1304}" type="datetime7">
              <a:rPr lang="fr-FR" smtClean="0"/>
              <a:t>janv.-26</a:t>
            </a:fld>
            <a:endParaRPr lang="fr-FR"/>
          </a:p>
        </p:txBody>
      </p:sp>
      <p:sp>
        <p:nvSpPr>
          <p:cNvPr id="5" name="Espace réservé du pied de page 4"/>
          <p:cNvSpPr>
            <a:spLocks noGrp="1"/>
          </p:cNvSpPr>
          <p:nvPr>
            <p:ph type="ftr" sz="quarter" idx="4"/>
          </p:nvPr>
        </p:nvSpPr>
        <p:spPr/>
        <p:txBody>
          <a:bodyPr/>
          <a:lstStyle/>
          <a:p>
            <a:r>
              <a:rPr lang="fr-FR"/>
              <a:t>Centre de gestion du finistère 7 boulevard du Finistère - © Tous droits réservés - 2024</a:t>
            </a:r>
          </a:p>
        </p:txBody>
      </p:sp>
      <p:sp>
        <p:nvSpPr>
          <p:cNvPr id="6" name="Espace réservé du numéro de diapositive 5"/>
          <p:cNvSpPr>
            <a:spLocks noGrp="1"/>
          </p:cNvSpPr>
          <p:nvPr>
            <p:ph type="sldNum" sz="quarter" idx="5"/>
          </p:nvPr>
        </p:nvSpPr>
        <p:spPr/>
        <p:txBody>
          <a:bodyPr/>
          <a:lstStyle/>
          <a:p>
            <a:fld id="{62F360F9-3097-42F5-AC7D-6EDE9AA44A98}" type="slidenum">
              <a:rPr lang="fr-FR" smtClean="0"/>
              <a:t>20</a:t>
            </a:fld>
            <a:endParaRPr lang="fr-FR"/>
          </a:p>
        </p:txBody>
      </p:sp>
    </p:spTree>
    <p:extLst>
      <p:ext uri="{BB962C8B-B14F-4D97-AF65-F5344CB8AC3E}">
        <p14:creationId xmlns:p14="http://schemas.microsoft.com/office/powerpoint/2010/main" val="187595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E20F7-8E8D-8AAA-3875-B3E48EA06EB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81E18E4-113C-CC42-B221-500B73617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B8D29B-982A-AA98-8D5B-654F900DCD02}"/>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CA95F9FB-4352-5C8A-9CBA-03E6CB6259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EB4E8B-4B74-1DAB-836D-580F8A40740A}"/>
              </a:ext>
            </a:extLst>
          </p:cNvPr>
          <p:cNvSpPr>
            <a:spLocks noGrp="1"/>
          </p:cNvSpPr>
          <p:nvPr>
            <p:ph type="sldNum" sz="quarter" idx="12"/>
          </p:nvPr>
        </p:nvSpPr>
        <p:spPr/>
        <p:txBody>
          <a:bodyPr/>
          <a:lstStyle/>
          <a:p>
            <a:fld id="{C4225E6A-64CE-4F50-A3AC-8DBA533D9DE4}" type="slidenum">
              <a:rPr lang="fr-FR" smtClean="0"/>
              <a:t>‹N°›</a:t>
            </a:fld>
            <a:endParaRPr lang="fr-FR"/>
          </a:p>
        </p:txBody>
      </p:sp>
    </p:spTree>
    <p:extLst>
      <p:ext uri="{BB962C8B-B14F-4D97-AF65-F5344CB8AC3E}">
        <p14:creationId xmlns:p14="http://schemas.microsoft.com/office/powerpoint/2010/main" val="396485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0D83-121A-D704-9565-26DD12F8B7E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25BA604-0DB6-783B-BFAF-240156524B7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082B07-1EC0-FE55-D472-4A81041F531F}"/>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10F0A39-862C-A747-ACF4-1F86B9A459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E0FAE8-3475-FDDF-BCD9-73C1C5C1FFA0}"/>
              </a:ext>
            </a:extLst>
          </p:cNvPr>
          <p:cNvSpPr>
            <a:spLocks noGrp="1"/>
          </p:cNvSpPr>
          <p:nvPr>
            <p:ph type="sldNum" sz="quarter" idx="12"/>
          </p:nvPr>
        </p:nvSpPr>
        <p:spPr/>
        <p:txBody>
          <a:bodyPr/>
          <a:lstStyle/>
          <a:p>
            <a:fld id="{C4225E6A-64CE-4F50-A3AC-8DBA533D9DE4}" type="slidenum">
              <a:rPr lang="fr-FR" smtClean="0"/>
              <a:t>‹N°›</a:t>
            </a:fld>
            <a:endParaRPr lang="fr-FR"/>
          </a:p>
        </p:txBody>
      </p:sp>
    </p:spTree>
    <p:extLst>
      <p:ext uri="{BB962C8B-B14F-4D97-AF65-F5344CB8AC3E}">
        <p14:creationId xmlns:p14="http://schemas.microsoft.com/office/powerpoint/2010/main" val="128759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95E1711-061A-5F83-CB4D-ABC5FFD2A54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2133BBA-5BCE-2841-220C-DF9758E2ACC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907D5C-8B73-5418-ACA8-6CA7BAB2A13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681B2F5-D34D-650F-C540-4CBDCEDA8B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C65931-2397-9E58-9DD5-C781759D27E3}"/>
              </a:ext>
            </a:extLst>
          </p:cNvPr>
          <p:cNvSpPr>
            <a:spLocks noGrp="1"/>
          </p:cNvSpPr>
          <p:nvPr>
            <p:ph type="sldNum" sz="quarter" idx="12"/>
          </p:nvPr>
        </p:nvSpPr>
        <p:spPr/>
        <p:txBody>
          <a:bodyPr/>
          <a:lstStyle/>
          <a:p>
            <a:fld id="{C4225E6A-64CE-4F50-A3AC-8DBA533D9DE4}" type="slidenum">
              <a:rPr lang="fr-FR" smtClean="0"/>
              <a:t>‹N°›</a:t>
            </a:fld>
            <a:endParaRPr lang="fr-FR"/>
          </a:p>
        </p:txBody>
      </p:sp>
    </p:spTree>
    <p:extLst>
      <p:ext uri="{BB962C8B-B14F-4D97-AF65-F5344CB8AC3E}">
        <p14:creationId xmlns:p14="http://schemas.microsoft.com/office/powerpoint/2010/main" val="252958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4A98E5B-76EF-83F5-5899-1EDBAF309868}"/>
              </a:ext>
            </a:extLst>
          </p:cNvPr>
          <p:cNvPicPr>
            <a:picLocks noChangeAspect="1"/>
          </p:cNvPicPr>
          <p:nvPr userDrawn="1"/>
        </p:nvPicPr>
        <p:blipFill>
          <a:blip r:embed="rId2"/>
          <a:stretch>
            <a:fillRect/>
          </a:stretch>
        </p:blipFill>
        <p:spPr>
          <a:xfrm>
            <a:off x="612380" y="1412413"/>
            <a:ext cx="8196789" cy="5380405"/>
          </a:xfrm>
          <a:prstGeom prst="rect">
            <a:avLst/>
          </a:prstGeom>
        </p:spPr>
      </p:pic>
      <p:sp>
        <p:nvSpPr>
          <p:cNvPr id="2" name="Corde 1">
            <a:extLst>
              <a:ext uri="{FF2B5EF4-FFF2-40B4-BE49-F238E27FC236}">
                <a16:creationId xmlns:a16="http://schemas.microsoft.com/office/drawing/2014/main" id="{D4785FB4-BBCC-65E5-A428-0BE2D851AF54}"/>
              </a:ext>
            </a:extLst>
          </p:cNvPr>
          <p:cNvSpPr/>
          <p:nvPr userDrawn="1"/>
        </p:nvSpPr>
        <p:spPr>
          <a:xfrm>
            <a:off x="11323083" y="2832531"/>
            <a:ext cx="1737835" cy="1382545"/>
          </a:xfrm>
          <a:prstGeom prst="chord">
            <a:avLst>
              <a:gd name="adj1" fmla="val 5419415"/>
              <a:gd name="adj2" fmla="val 16227797"/>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pic>
        <p:nvPicPr>
          <p:cNvPr id="5" name="Image 4">
            <a:extLst>
              <a:ext uri="{FF2B5EF4-FFF2-40B4-BE49-F238E27FC236}">
                <a16:creationId xmlns:a16="http://schemas.microsoft.com/office/drawing/2014/main" id="{47C3C1B0-7D78-5E0F-8556-B72B1FE5A37D}"/>
              </a:ext>
            </a:extLst>
          </p:cNvPr>
          <p:cNvPicPr>
            <a:picLocks noChangeAspect="1"/>
          </p:cNvPicPr>
          <p:nvPr userDrawn="1"/>
        </p:nvPicPr>
        <p:blipFill>
          <a:blip r:embed="rId3"/>
          <a:stretch>
            <a:fillRect/>
          </a:stretch>
        </p:blipFill>
        <p:spPr>
          <a:xfrm>
            <a:off x="643285" y="395195"/>
            <a:ext cx="3429091" cy="717046"/>
          </a:xfrm>
          <a:prstGeom prst="rect">
            <a:avLst/>
          </a:prstGeom>
        </p:spPr>
      </p:pic>
      <p:sp>
        <p:nvSpPr>
          <p:cNvPr id="10" name="Espace réservé du texte 9">
            <a:extLst>
              <a:ext uri="{FF2B5EF4-FFF2-40B4-BE49-F238E27FC236}">
                <a16:creationId xmlns:a16="http://schemas.microsoft.com/office/drawing/2014/main" id="{76F13BD0-617D-66F3-A9C4-197622E41A5C}"/>
              </a:ext>
            </a:extLst>
          </p:cNvPr>
          <p:cNvSpPr>
            <a:spLocks noGrp="1"/>
          </p:cNvSpPr>
          <p:nvPr>
            <p:ph type="body" sz="quarter" idx="12" hasCustomPrompt="1"/>
          </p:nvPr>
        </p:nvSpPr>
        <p:spPr>
          <a:xfrm>
            <a:off x="5263158" y="2677799"/>
            <a:ext cx="5735115" cy="1692008"/>
          </a:xfrm>
        </p:spPr>
        <p:txBody>
          <a:bodyPr anchor="ctr" anchorCtr="0">
            <a:spAutoFit/>
          </a:bodyPr>
          <a:lstStyle>
            <a:lvl1pPr marL="0" indent="0" algn="r">
              <a:buNone/>
              <a:defRPr sz="5806" b="1" i="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TITRE DE LA PARTIE</a:t>
            </a:r>
          </a:p>
        </p:txBody>
      </p:sp>
      <p:sp>
        <p:nvSpPr>
          <p:cNvPr id="13" name="Espace réservé du texte 12">
            <a:extLst>
              <a:ext uri="{FF2B5EF4-FFF2-40B4-BE49-F238E27FC236}">
                <a16:creationId xmlns:a16="http://schemas.microsoft.com/office/drawing/2014/main" id="{9ED361E1-BB57-2ACE-9EFB-3FEA770D94DE}"/>
              </a:ext>
            </a:extLst>
          </p:cNvPr>
          <p:cNvSpPr>
            <a:spLocks noGrp="1"/>
          </p:cNvSpPr>
          <p:nvPr>
            <p:ph type="body" sz="quarter" idx="13" hasCustomPrompt="1"/>
          </p:nvPr>
        </p:nvSpPr>
        <p:spPr>
          <a:xfrm>
            <a:off x="5808301" y="4597211"/>
            <a:ext cx="5189972" cy="594971"/>
          </a:xfrm>
        </p:spPr>
        <p:txBody>
          <a:bodyPr anchor="ctr" anchorCtr="0">
            <a:spAutoFit/>
          </a:bodyPr>
          <a:lstStyle>
            <a:lvl1pPr marL="0" indent="0" algn="r">
              <a:buNone/>
              <a:defRPr sz="3629">
                <a:solidFill>
                  <a:srgbClr val="F2B027"/>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6" name="Rectangle 5">
            <a:extLst>
              <a:ext uri="{FF2B5EF4-FFF2-40B4-BE49-F238E27FC236}">
                <a16:creationId xmlns:a16="http://schemas.microsoft.com/office/drawing/2014/main" id="{4E83812F-2DE1-4E99-5671-BADA4B748F69}"/>
              </a:ext>
            </a:extLst>
          </p:cNvPr>
          <p:cNvSpPr/>
          <p:nvPr userDrawn="1"/>
        </p:nvSpPr>
        <p:spPr>
          <a:xfrm>
            <a:off x="612382" y="6792818"/>
            <a:ext cx="11579618" cy="69621"/>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8" name="Corde 7">
            <a:extLst>
              <a:ext uri="{FF2B5EF4-FFF2-40B4-BE49-F238E27FC236}">
                <a16:creationId xmlns:a16="http://schemas.microsoft.com/office/drawing/2014/main" id="{5EC693E7-0106-3DCA-70ED-800B50FAEDE6}"/>
              </a:ext>
            </a:extLst>
          </p:cNvPr>
          <p:cNvSpPr/>
          <p:nvPr userDrawn="1"/>
        </p:nvSpPr>
        <p:spPr>
          <a:xfrm>
            <a:off x="999525" y="6688846"/>
            <a:ext cx="482979" cy="355590"/>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18" name="Espace réservé du texte 10">
            <a:extLst>
              <a:ext uri="{FF2B5EF4-FFF2-40B4-BE49-F238E27FC236}">
                <a16:creationId xmlns:a16="http://schemas.microsoft.com/office/drawing/2014/main" id="{601098C9-DDEA-1998-9F44-E58C8C6BC240}"/>
              </a:ext>
            </a:extLst>
          </p:cNvPr>
          <p:cNvSpPr>
            <a:spLocks noGrp="1"/>
          </p:cNvSpPr>
          <p:nvPr>
            <p:ph type="body" sz="quarter" idx="11" hasCustomPrompt="1"/>
          </p:nvPr>
        </p:nvSpPr>
        <p:spPr>
          <a:xfrm>
            <a:off x="755226" y="6419806"/>
            <a:ext cx="1591987" cy="286356"/>
          </a:xfrm>
        </p:spPr>
        <p:txBody>
          <a:bodyPr/>
          <a:lstStyle>
            <a:lvl1pPr marL="0" indent="0">
              <a:buNone/>
              <a:defRPr sz="1452" b="1"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PPT </a:t>
            </a:r>
          </a:p>
        </p:txBody>
      </p:sp>
      <p:cxnSp>
        <p:nvCxnSpPr>
          <p:cNvPr id="19" name="Connecteur droit 18">
            <a:extLst>
              <a:ext uri="{FF2B5EF4-FFF2-40B4-BE49-F238E27FC236}">
                <a16:creationId xmlns:a16="http://schemas.microsoft.com/office/drawing/2014/main" id="{16EA7E2B-D0FB-DE05-2FBC-C75F0C31BCCB}"/>
              </a:ext>
            </a:extLst>
          </p:cNvPr>
          <p:cNvCxnSpPr>
            <a:cxnSpLocks/>
          </p:cNvCxnSpPr>
          <p:nvPr userDrawn="1"/>
        </p:nvCxnSpPr>
        <p:spPr>
          <a:xfrm flipV="1">
            <a:off x="2364641" y="6460563"/>
            <a:ext cx="0" cy="196144"/>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Espace réservé du texte 10">
            <a:extLst>
              <a:ext uri="{FF2B5EF4-FFF2-40B4-BE49-F238E27FC236}">
                <a16:creationId xmlns:a16="http://schemas.microsoft.com/office/drawing/2014/main" id="{95B86970-4C61-6149-B0DB-DB3CF9CCCB02}"/>
              </a:ext>
            </a:extLst>
          </p:cNvPr>
          <p:cNvSpPr>
            <a:spLocks noGrp="1"/>
          </p:cNvSpPr>
          <p:nvPr>
            <p:ph type="body" sz="quarter" idx="14" hasCustomPrompt="1"/>
          </p:nvPr>
        </p:nvSpPr>
        <p:spPr>
          <a:xfrm>
            <a:off x="2382068" y="6421559"/>
            <a:ext cx="3129345" cy="284603"/>
          </a:xfrm>
        </p:spPr>
        <p:txBody>
          <a:bodyPr/>
          <a:lstStyle>
            <a:lvl1pPr marL="0" indent="0">
              <a:buNone/>
              <a:defRPr sz="1452" b="0"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GRANDE PARTIE</a:t>
            </a:r>
          </a:p>
        </p:txBody>
      </p:sp>
    </p:spTree>
    <p:extLst>
      <p:ext uri="{BB962C8B-B14F-4D97-AF65-F5344CB8AC3E}">
        <p14:creationId xmlns:p14="http://schemas.microsoft.com/office/powerpoint/2010/main" val="2939082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de sectio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CC1E06B-67C1-230E-73D6-343C0BFCFAB3}"/>
              </a:ext>
            </a:extLst>
          </p:cNvPr>
          <p:cNvPicPr>
            <a:picLocks noChangeAspect="1"/>
          </p:cNvPicPr>
          <p:nvPr userDrawn="1"/>
        </p:nvPicPr>
        <p:blipFill>
          <a:blip r:embed="rId2"/>
          <a:stretch>
            <a:fillRect/>
          </a:stretch>
        </p:blipFill>
        <p:spPr>
          <a:xfrm>
            <a:off x="643285" y="395195"/>
            <a:ext cx="3429091" cy="717046"/>
          </a:xfrm>
          <a:prstGeom prst="rect">
            <a:avLst/>
          </a:prstGeom>
        </p:spPr>
      </p:pic>
      <p:sp>
        <p:nvSpPr>
          <p:cNvPr id="7" name="Titre 18">
            <a:extLst>
              <a:ext uri="{FF2B5EF4-FFF2-40B4-BE49-F238E27FC236}">
                <a16:creationId xmlns:a16="http://schemas.microsoft.com/office/drawing/2014/main" id="{C3BF0624-0E0C-650D-9642-64F8E144877F}"/>
              </a:ext>
            </a:extLst>
          </p:cNvPr>
          <p:cNvSpPr>
            <a:spLocks noGrp="1"/>
          </p:cNvSpPr>
          <p:nvPr>
            <p:ph type="title" hasCustomPrompt="1"/>
          </p:nvPr>
        </p:nvSpPr>
        <p:spPr>
          <a:xfrm>
            <a:off x="1551220" y="1781314"/>
            <a:ext cx="5787202" cy="846194"/>
          </a:xfrm>
        </p:spPr>
        <p:txBody>
          <a:bodyPr wrap="square">
            <a:spAutoFit/>
          </a:bodyPr>
          <a:lstStyle>
            <a:lvl1pPr algn="l">
              <a:defRPr sz="5443" b="1" i="0">
                <a:latin typeface="Verdana" panose="020B0604030504040204" pitchFamily="34" charset="0"/>
                <a:ea typeface="Verdana" panose="020B0604030504040204" pitchFamily="34" charset="0"/>
                <a:cs typeface="Verdana" panose="020B0604030504040204" pitchFamily="34" charset="0"/>
              </a:defRPr>
            </a:lvl1pPr>
          </a:lstStyle>
          <a:p>
            <a:r>
              <a:rPr lang="fr-FR" dirty="0"/>
              <a:t>TITRE</a:t>
            </a:r>
          </a:p>
        </p:txBody>
      </p:sp>
      <p:sp>
        <p:nvSpPr>
          <p:cNvPr id="9" name="Espace réservé du texte 12">
            <a:extLst>
              <a:ext uri="{FF2B5EF4-FFF2-40B4-BE49-F238E27FC236}">
                <a16:creationId xmlns:a16="http://schemas.microsoft.com/office/drawing/2014/main" id="{95AA13B9-59E7-E3C2-DBDB-4B031CA8FF61}"/>
              </a:ext>
            </a:extLst>
          </p:cNvPr>
          <p:cNvSpPr>
            <a:spLocks noGrp="1"/>
          </p:cNvSpPr>
          <p:nvPr>
            <p:ph type="body" sz="quarter" idx="13" hasCustomPrompt="1"/>
          </p:nvPr>
        </p:nvSpPr>
        <p:spPr>
          <a:xfrm>
            <a:off x="1551220" y="2869481"/>
            <a:ext cx="3513328" cy="536082"/>
          </a:xfrm>
          <a:solidFill>
            <a:srgbClr val="F2B027"/>
          </a:solidFill>
        </p:spPr>
        <p:txBody>
          <a:bodyPr wrap="square" anchor="ctr" anchorCtr="0">
            <a:spAutoFit/>
          </a:bodyPr>
          <a:lstStyle>
            <a:lvl1pPr marL="0" indent="0" algn="l">
              <a:buNone/>
              <a:defRPr sz="3175">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11" name="Espace réservé du texte 10">
            <a:extLst>
              <a:ext uri="{FF2B5EF4-FFF2-40B4-BE49-F238E27FC236}">
                <a16:creationId xmlns:a16="http://schemas.microsoft.com/office/drawing/2014/main" id="{2D848D61-2345-41B5-22D5-DACC5B470194}"/>
              </a:ext>
            </a:extLst>
          </p:cNvPr>
          <p:cNvSpPr>
            <a:spLocks noGrp="1"/>
          </p:cNvSpPr>
          <p:nvPr>
            <p:ph type="body" sz="quarter" idx="14" hasCustomPrompt="1"/>
          </p:nvPr>
        </p:nvSpPr>
        <p:spPr>
          <a:xfrm>
            <a:off x="1551380" y="3738303"/>
            <a:ext cx="8030910" cy="1985928"/>
          </a:xfrm>
        </p:spPr>
        <p:txBody>
          <a:bodyPr wrap="square">
            <a:spAutoFit/>
          </a:bodyPr>
          <a:lstStyle>
            <a:lvl1pPr marL="414772" indent="-414772">
              <a:buFont typeface="Arial" panose="020B0604020202020204" pitchFamily="34" charset="0"/>
              <a:buChar char="•"/>
              <a:defRPr sz="1361"/>
            </a:lvl1pPr>
          </a:lstStyle>
          <a:p>
            <a:r>
              <a:rPr lang="fr-FR" dirty="0" err="1">
                <a:effectLst/>
                <a:latin typeface="Verdana" panose="020B0604030504040204" pitchFamily="34" charset="0"/>
              </a:rPr>
              <a:t>Ones</a:t>
            </a:r>
            <a:r>
              <a:rPr lang="fr-FR" dirty="0">
                <a:effectLst/>
                <a:latin typeface="Verdana" panose="020B0604030504040204" pitchFamily="34" charset="0"/>
              </a:rPr>
              <a:t> con </a:t>
            </a:r>
            <a:r>
              <a:rPr lang="fr-FR" dirty="0" err="1">
                <a:effectLst/>
                <a:latin typeface="Verdana" panose="020B0604030504040204" pitchFamily="34" charset="0"/>
              </a:rPr>
              <a:t>porro</a:t>
            </a:r>
            <a:r>
              <a:rPr lang="fr-FR" dirty="0">
                <a:effectLst/>
                <a:latin typeface="Verdana" panose="020B0604030504040204" pitchFamily="34" charset="0"/>
              </a:rPr>
              <a:t> </a:t>
            </a:r>
            <a:r>
              <a:rPr lang="fr-FR" dirty="0" err="1">
                <a:effectLst/>
                <a:latin typeface="Verdana" panose="020B0604030504040204" pitchFamily="34" charset="0"/>
              </a:rPr>
              <a:t>tor</a:t>
            </a:r>
            <a:r>
              <a:rPr lang="fr-FR" dirty="0">
                <a:effectLst/>
                <a:latin typeface="Verdana" panose="020B0604030504040204" pitchFamily="34" charset="0"/>
              </a:rPr>
              <a:t> accus as </a:t>
            </a:r>
            <a:r>
              <a:rPr lang="fr-FR" dirty="0" err="1">
                <a:effectLst/>
                <a:latin typeface="Verdana" panose="020B0604030504040204" pitchFamily="34" charset="0"/>
              </a:rPr>
              <a:t>elique</a:t>
            </a:r>
            <a:r>
              <a:rPr lang="fr-FR" dirty="0">
                <a:effectLst/>
                <a:latin typeface="Verdana" panose="020B0604030504040204" pitchFamily="34" charset="0"/>
              </a:rPr>
              <a:t> </a:t>
            </a:r>
            <a:r>
              <a:rPr lang="fr-FR" dirty="0" err="1">
                <a:effectLst/>
                <a:latin typeface="Verdana" panose="020B0604030504040204" pitchFamily="34" charset="0"/>
              </a:rPr>
              <a:t>cuptae</a:t>
            </a:r>
            <a:r>
              <a:rPr lang="fr-FR" dirty="0">
                <a:effectLst/>
                <a:latin typeface="Verdana" panose="020B0604030504040204" pitchFamily="34" charset="0"/>
              </a:rPr>
              <a:t> </a:t>
            </a:r>
            <a:r>
              <a:rPr lang="fr-FR" dirty="0" err="1">
                <a:effectLst/>
                <a:latin typeface="Verdana" panose="020B0604030504040204" pitchFamily="34" charset="0"/>
              </a:rPr>
              <a:t>sit</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sit</a:t>
            </a:r>
            <a:r>
              <a:rPr lang="fr-FR" dirty="0">
                <a:effectLst/>
                <a:latin typeface="Verdana" panose="020B0604030504040204" pitchFamily="34" charset="0"/>
              </a:rPr>
              <a:t> ex-</a:t>
            </a:r>
            <a:r>
              <a:rPr lang="fr-FR" dirty="0" err="1">
                <a:effectLst/>
                <a:latin typeface="Verdana" panose="020B0604030504040204" pitchFamily="34" charset="0"/>
              </a:rPr>
              <a:t>plaut</a:t>
            </a:r>
            <a:r>
              <a:rPr lang="fr-FR" dirty="0">
                <a:effectLst/>
                <a:latin typeface="Verdana" panose="020B0604030504040204" pitchFamily="34" charset="0"/>
              </a:rPr>
              <a:t> </a:t>
            </a:r>
            <a:r>
              <a:rPr lang="fr-FR" dirty="0" err="1">
                <a:effectLst/>
                <a:latin typeface="Verdana" panose="020B0604030504040204" pitchFamily="34" charset="0"/>
              </a:rPr>
              <a:t>untem</a:t>
            </a:r>
            <a:r>
              <a:rPr lang="fr-FR" dirty="0">
                <a:effectLst/>
                <a:latin typeface="Verdana" panose="020B0604030504040204" pitchFamily="34" charset="0"/>
              </a:rPr>
              <a:t> qui nia </a:t>
            </a:r>
            <a:r>
              <a:rPr lang="fr-FR" dirty="0" err="1">
                <a:effectLst/>
                <a:latin typeface="Verdana" panose="020B0604030504040204" pitchFamily="34" charset="0"/>
              </a:rPr>
              <a:t>simporeped</a:t>
            </a:r>
            <a:r>
              <a:rPr lang="fr-FR" dirty="0">
                <a:effectLst/>
                <a:latin typeface="Verdana" panose="020B0604030504040204" pitchFamily="34" charset="0"/>
              </a:rPr>
              <a:t> </a:t>
            </a:r>
            <a:r>
              <a:rPr lang="fr-FR" dirty="0" err="1">
                <a:effectLst/>
                <a:latin typeface="Verdana" panose="020B0604030504040204" pitchFamily="34" charset="0"/>
              </a:rPr>
              <a:t>evellaborum</a:t>
            </a:r>
            <a:r>
              <a:rPr lang="fr-FR" dirty="0">
                <a:effectLst/>
                <a:latin typeface="Verdana" panose="020B0604030504040204" pitchFamily="34" charset="0"/>
              </a:rPr>
              <a:t> </a:t>
            </a:r>
            <a:r>
              <a:rPr lang="fr-FR" dirty="0" err="1">
                <a:effectLst/>
                <a:latin typeface="Verdana" panose="020B0604030504040204" pitchFamily="34" charset="0"/>
              </a:rPr>
              <a:t>lab</a:t>
            </a:r>
            <a:r>
              <a:rPr lang="fr-FR" dirty="0">
                <a:effectLst/>
                <a:latin typeface="Verdana" panose="020B0604030504040204" pitchFamily="34" charset="0"/>
              </a:rPr>
              <a:t> </a:t>
            </a:r>
            <a:r>
              <a:rPr lang="fr-FR" dirty="0" err="1">
                <a:effectLst/>
                <a:latin typeface="Verdana" panose="020B0604030504040204" pitchFamily="34" charset="0"/>
              </a:rPr>
              <a:t>ium</a:t>
            </a:r>
            <a:r>
              <a:rPr lang="fr-FR" dirty="0">
                <a:effectLst/>
                <a:latin typeface="Verdana" panose="020B0604030504040204" pitchFamily="34" charset="0"/>
              </a:rPr>
              <a:t> </a:t>
            </a:r>
            <a:r>
              <a:rPr lang="fr-FR" dirty="0" err="1">
                <a:effectLst/>
                <a:latin typeface="Verdana" panose="020B0604030504040204" pitchFamily="34" charset="0"/>
              </a:rPr>
              <a:t>dolup</a:t>
            </a:r>
            <a:r>
              <a:rPr lang="fr-FR" dirty="0">
                <a:effectLst/>
                <a:latin typeface="Verdana" panose="020B0604030504040204" pitchFamily="34" charset="0"/>
              </a:rPr>
              <a:t>-tus rente </a:t>
            </a:r>
            <a:br>
              <a:rPr lang="fr-FR" dirty="0">
                <a:effectLst/>
                <a:latin typeface="Verdana" panose="020B0604030504040204" pitchFamily="34" charset="0"/>
              </a:rPr>
            </a:br>
            <a:r>
              <a:rPr lang="fr-FR" dirty="0" err="1">
                <a:effectLst/>
                <a:latin typeface="Verdana" panose="020B0604030504040204" pitchFamily="34" charset="0"/>
              </a:rPr>
              <a:t>vid</a:t>
            </a:r>
            <a:r>
              <a:rPr lang="fr-FR" dirty="0">
                <a:effectLst/>
                <a:latin typeface="Verdana" panose="020B0604030504040204" pitchFamily="34" charset="0"/>
              </a:rPr>
              <a:t> </a:t>
            </a:r>
            <a:r>
              <a:rPr lang="fr-FR" dirty="0" err="1">
                <a:effectLst/>
                <a:latin typeface="Verdana" panose="020B0604030504040204" pitchFamily="34" charset="0"/>
              </a:rPr>
              <a:t>moluptusa</a:t>
            </a:r>
            <a:r>
              <a:rPr lang="fr-FR" dirty="0">
                <a:effectLst/>
                <a:latin typeface="Verdana" panose="020B0604030504040204" pitchFamily="34" charset="0"/>
              </a:rPr>
              <a:t> qui of </a:t>
            </a:r>
            <a:r>
              <a:rPr lang="fr-FR" dirty="0" err="1">
                <a:effectLst/>
                <a:latin typeface="Verdana" panose="020B0604030504040204" pitchFamily="34" charset="0"/>
              </a:rPr>
              <a:t>cia</a:t>
            </a:r>
            <a:r>
              <a:rPr lang="fr-FR" dirty="0">
                <a:effectLst/>
                <a:latin typeface="Verdana" panose="020B0604030504040204" pitchFamily="34" charset="0"/>
              </a:rPr>
              <a:t> </a:t>
            </a:r>
            <a:r>
              <a:rPr lang="fr-FR" dirty="0" err="1">
                <a:effectLst/>
                <a:latin typeface="Verdana" panose="020B0604030504040204" pitchFamily="34" charset="0"/>
              </a:rPr>
              <a:t>prest</a:t>
            </a:r>
            <a:endParaRPr lang="fr-FR" dirty="0">
              <a:effectLst/>
              <a:latin typeface="Verdana" panose="020B0604030504040204" pitchFamily="34" charset="0"/>
            </a:endParaRPr>
          </a:p>
          <a:p>
            <a:r>
              <a:rPr lang="fr-FR" dirty="0" err="1">
                <a:effectLst/>
                <a:latin typeface="Verdana" panose="020B0604030504040204" pitchFamily="34" charset="0"/>
              </a:rPr>
              <a:t>Quam</a:t>
            </a:r>
            <a:r>
              <a:rPr lang="fr-FR" dirty="0">
                <a:effectLst/>
                <a:latin typeface="Verdana" panose="020B0604030504040204" pitchFamily="34" charset="0"/>
              </a:rPr>
              <a:t> quo </a:t>
            </a:r>
            <a:r>
              <a:rPr lang="fr-FR" dirty="0" err="1">
                <a:effectLst/>
                <a:latin typeface="Verdana" panose="020B0604030504040204" pitchFamily="34" charset="0"/>
              </a:rPr>
              <a:t>duciatu</a:t>
            </a:r>
            <a:r>
              <a:rPr lang="fr-FR" dirty="0">
                <a:effectLst/>
                <a:latin typeface="Verdana" panose="020B0604030504040204" pitchFamily="34" charset="0"/>
              </a:rPr>
              <a:t> </a:t>
            </a:r>
            <a:r>
              <a:rPr lang="fr-FR" dirty="0" err="1">
                <a:effectLst/>
                <a:latin typeface="Verdana" panose="020B0604030504040204" pitchFamily="34" charset="0"/>
              </a:rPr>
              <a:t>ressit</a:t>
            </a:r>
            <a:r>
              <a:rPr lang="fr-FR" dirty="0">
                <a:effectLst/>
                <a:latin typeface="Verdana" panose="020B0604030504040204" pitchFamily="34" charset="0"/>
              </a:rPr>
              <a:t>, as </a:t>
            </a:r>
            <a:r>
              <a:rPr lang="fr-FR" dirty="0" err="1">
                <a:effectLst/>
                <a:latin typeface="Verdana" panose="020B0604030504040204" pitchFamily="34" charset="0"/>
              </a:rPr>
              <a:t>acersperia</a:t>
            </a:r>
            <a:r>
              <a:rPr lang="fr-FR" dirty="0">
                <a:effectLst/>
                <a:latin typeface="Verdana" panose="020B0604030504040204" pitchFamily="34" charset="0"/>
              </a:rPr>
              <a:t> </a:t>
            </a:r>
            <a:r>
              <a:rPr lang="fr-FR" dirty="0" err="1">
                <a:effectLst/>
                <a:latin typeface="Verdana" panose="020B0604030504040204" pitchFamily="34" charset="0"/>
              </a:rPr>
              <a:t>cuptaquis</a:t>
            </a:r>
            <a:r>
              <a:rPr lang="fr-FR" dirty="0">
                <a:effectLst/>
                <a:latin typeface="Verdana" panose="020B0604030504040204" pitchFamily="34" charset="0"/>
              </a:rPr>
              <a:t> </a:t>
            </a:r>
            <a:br>
              <a:rPr lang="fr-FR" dirty="0">
                <a:effectLst/>
                <a:latin typeface="Verdana" panose="020B0604030504040204" pitchFamily="34" charset="0"/>
              </a:rPr>
            </a:br>
            <a:r>
              <a:rPr lang="fr-FR" dirty="0">
                <a:effectLst/>
                <a:latin typeface="Verdana" panose="020B0604030504040204" pitchFamily="34" charset="0"/>
              </a:rPr>
              <a:t>as ut mo </a:t>
            </a:r>
            <a:r>
              <a:rPr lang="fr-FR" dirty="0" err="1">
                <a:effectLst/>
                <a:latin typeface="Verdana" panose="020B0604030504040204" pitchFamily="34" charset="0"/>
              </a:rPr>
              <a:t>ventur</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vel</a:t>
            </a:r>
            <a:r>
              <a:rPr lang="fr-FR" dirty="0">
                <a:effectLst/>
                <a:latin typeface="Verdana" panose="020B0604030504040204" pitchFamily="34" charset="0"/>
              </a:rPr>
              <a:t> </a:t>
            </a:r>
            <a:r>
              <a:rPr lang="fr-FR" dirty="0" err="1">
                <a:effectLst/>
                <a:latin typeface="Verdana" panose="020B0604030504040204" pitchFamily="34" charset="0"/>
              </a:rPr>
              <a:t>iditatem</a:t>
            </a:r>
            <a:r>
              <a:rPr lang="fr-FR" dirty="0">
                <a:effectLst/>
                <a:latin typeface="Verdana" panose="020B0604030504040204" pitchFamily="34" charset="0"/>
              </a:rPr>
              <a:t> que </a:t>
            </a:r>
            <a:r>
              <a:rPr lang="fr-FR" dirty="0" err="1">
                <a:effectLst/>
                <a:latin typeface="Verdana" panose="020B0604030504040204" pitchFamily="34" charset="0"/>
              </a:rPr>
              <a:t>pero</a:t>
            </a:r>
            <a:endParaRPr lang="fr-FR" dirty="0">
              <a:effectLst/>
              <a:latin typeface="Verdana" panose="020B0604030504040204" pitchFamily="34" charset="0"/>
            </a:endParaRPr>
          </a:p>
          <a:p>
            <a:r>
              <a:rPr lang="fr-FR" dirty="0">
                <a:effectLst/>
                <a:latin typeface="Verdana" panose="020B0604030504040204" pitchFamily="34" charset="0"/>
              </a:rPr>
              <a:t>As </a:t>
            </a:r>
            <a:r>
              <a:rPr lang="fr-FR" dirty="0" err="1">
                <a:effectLst/>
                <a:latin typeface="Verdana" panose="020B0604030504040204" pitchFamily="34" charset="0"/>
              </a:rPr>
              <a:t>acersperia</a:t>
            </a:r>
            <a:r>
              <a:rPr lang="fr-FR" dirty="0">
                <a:effectLst/>
                <a:latin typeface="Verdana" panose="020B0604030504040204" pitchFamily="34" charset="0"/>
              </a:rPr>
              <a:t> </a:t>
            </a:r>
            <a:r>
              <a:rPr lang="fr-FR" dirty="0" err="1">
                <a:effectLst/>
                <a:latin typeface="Verdana" panose="020B0604030504040204" pitchFamily="34" charset="0"/>
              </a:rPr>
              <a:t>cuptaquis</a:t>
            </a:r>
            <a:r>
              <a:rPr lang="fr-FR" dirty="0">
                <a:effectLst/>
                <a:latin typeface="Verdana" panose="020B0604030504040204" pitchFamily="34" charset="0"/>
              </a:rPr>
              <a:t> as ut mo </a:t>
            </a:r>
            <a:r>
              <a:rPr lang="fr-FR" dirty="0" err="1">
                <a:effectLst/>
                <a:latin typeface="Verdana" panose="020B0604030504040204" pitchFamily="34" charset="0"/>
              </a:rPr>
              <a:t>ventur</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vel</a:t>
            </a:r>
            <a:r>
              <a:rPr lang="fr-FR" dirty="0">
                <a:effectLst/>
                <a:latin typeface="Verdana" panose="020B0604030504040204" pitchFamily="34" charset="0"/>
              </a:rPr>
              <a:t> </a:t>
            </a:r>
            <a:r>
              <a:rPr lang="fr-FR" dirty="0" err="1">
                <a:effectLst/>
                <a:latin typeface="Verdana" panose="020B0604030504040204" pitchFamily="34" charset="0"/>
              </a:rPr>
              <a:t>idittem</a:t>
            </a:r>
            <a:r>
              <a:rPr lang="fr-FR" dirty="0">
                <a:effectLst/>
                <a:latin typeface="Verdana" panose="020B0604030504040204" pitchFamily="34" charset="0"/>
              </a:rPr>
              <a:t> que </a:t>
            </a:r>
            <a:r>
              <a:rPr lang="fr-FR" dirty="0" err="1">
                <a:effectLst/>
                <a:latin typeface="Verdana" panose="020B0604030504040204" pitchFamily="34" charset="0"/>
              </a:rPr>
              <a:t>pero</a:t>
            </a:r>
            <a:r>
              <a:rPr lang="fr-FR" dirty="0">
                <a:effectLst/>
                <a:latin typeface="Verdana" panose="020B0604030504040204" pitchFamily="34" charset="0"/>
              </a:rPr>
              <a:t> quat rente </a:t>
            </a:r>
            <a:r>
              <a:rPr lang="fr-FR" dirty="0" err="1">
                <a:effectLst/>
                <a:latin typeface="Verdana" panose="020B0604030504040204" pitchFamily="34" charset="0"/>
              </a:rPr>
              <a:t>vid</a:t>
            </a:r>
            <a:r>
              <a:rPr lang="fr-FR" dirty="0">
                <a:effectLst/>
                <a:latin typeface="Verdana" panose="020B0604030504040204" pitchFamily="34" charset="0"/>
              </a:rPr>
              <a:t> </a:t>
            </a:r>
            <a:r>
              <a:rPr lang="fr-FR" dirty="0" err="1">
                <a:effectLst/>
                <a:latin typeface="Verdana" panose="020B0604030504040204" pitchFamily="34" charset="0"/>
              </a:rPr>
              <a:t>moluptusa</a:t>
            </a:r>
            <a:r>
              <a:rPr lang="fr-FR" dirty="0">
                <a:effectLst/>
                <a:latin typeface="Verdana" panose="020B0604030504040204" pitchFamily="34" charset="0"/>
              </a:rPr>
              <a:t> qui of </a:t>
            </a:r>
            <a:r>
              <a:rPr lang="fr-FR" dirty="0" err="1">
                <a:effectLst/>
                <a:latin typeface="Verdana" panose="020B0604030504040204" pitchFamily="34" charset="0"/>
              </a:rPr>
              <a:t>cia</a:t>
            </a:r>
            <a:r>
              <a:rPr lang="fr-FR" dirty="0">
                <a:effectLst/>
                <a:latin typeface="Verdana" panose="020B0604030504040204" pitchFamily="34" charset="0"/>
              </a:rPr>
              <a:t> </a:t>
            </a:r>
            <a:r>
              <a:rPr lang="fr-FR" dirty="0" err="1">
                <a:effectLst/>
                <a:latin typeface="Verdana" panose="020B0604030504040204" pitchFamily="34" charset="0"/>
              </a:rPr>
              <a:t>prest</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quo </a:t>
            </a:r>
            <a:r>
              <a:rPr lang="fr-FR" dirty="0" err="1">
                <a:effectLst/>
                <a:latin typeface="Verdana" panose="020B0604030504040204" pitchFamily="34" charset="0"/>
              </a:rPr>
              <a:t>duciatu</a:t>
            </a:r>
            <a:r>
              <a:rPr lang="fr-FR" dirty="0">
                <a:effectLst/>
                <a:latin typeface="Verdana" panose="020B0604030504040204" pitchFamily="34" charset="0"/>
              </a:rPr>
              <a:t> </a:t>
            </a:r>
            <a:r>
              <a:rPr lang="fr-FR" dirty="0" err="1">
                <a:effectLst/>
                <a:latin typeface="Verdana" panose="020B0604030504040204" pitchFamily="34" charset="0"/>
              </a:rPr>
              <a:t>ressit</a:t>
            </a:r>
            <a:r>
              <a:rPr lang="fr-FR" dirty="0">
                <a:effectLst/>
                <a:latin typeface="Verdana" panose="020B0604030504040204" pitchFamily="34" charset="0"/>
              </a:rPr>
              <a:t>, as </a:t>
            </a:r>
            <a:r>
              <a:rPr lang="fr-FR" dirty="0" err="1">
                <a:effectLst/>
                <a:latin typeface="Verdana" panose="020B0604030504040204" pitchFamily="34" charset="0"/>
              </a:rPr>
              <a:t>acersperia</a:t>
            </a:r>
            <a:r>
              <a:rPr lang="fr-FR" dirty="0">
                <a:effectLst/>
                <a:latin typeface="Verdana" panose="020B0604030504040204" pitchFamily="34" charset="0"/>
              </a:rPr>
              <a:t>.</a:t>
            </a:r>
          </a:p>
          <a:p>
            <a:pPr lvl="0"/>
            <a:endParaRPr lang="fr-FR" dirty="0"/>
          </a:p>
        </p:txBody>
      </p:sp>
      <p:sp>
        <p:nvSpPr>
          <p:cNvPr id="5" name="Rectangle 4">
            <a:extLst>
              <a:ext uri="{FF2B5EF4-FFF2-40B4-BE49-F238E27FC236}">
                <a16:creationId xmlns:a16="http://schemas.microsoft.com/office/drawing/2014/main" id="{540A730C-8A58-8CB2-458E-02E6DD61ADC4}"/>
              </a:ext>
            </a:extLst>
          </p:cNvPr>
          <p:cNvSpPr/>
          <p:nvPr userDrawn="1"/>
        </p:nvSpPr>
        <p:spPr>
          <a:xfrm>
            <a:off x="612382" y="6792818"/>
            <a:ext cx="11579618" cy="69621"/>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6" name="Corde 5">
            <a:extLst>
              <a:ext uri="{FF2B5EF4-FFF2-40B4-BE49-F238E27FC236}">
                <a16:creationId xmlns:a16="http://schemas.microsoft.com/office/drawing/2014/main" id="{22EBB07F-4EE1-CF57-8653-471EFF11329C}"/>
              </a:ext>
            </a:extLst>
          </p:cNvPr>
          <p:cNvSpPr/>
          <p:nvPr userDrawn="1"/>
        </p:nvSpPr>
        <p:spPr>
          <a:xfrm>
            <a:off x="999525" y="6688846"/>
            <a:ext cx="482979" cy="355590"/>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8" name="Espace réservé du texte 10">
            <a:extLst>
              <a:ext uri="{FF2B5EF4-FFF2-40B4-BE49-F238E27FC236}">
                <a16:creationId xmlns:a16="http://schemas.microsoft.com/office/drawing/2014/main" id="{5AC59F13-CBD0-0C7A-7CC1-58F09F2A464E}"/>
              </a:ext>
            </a:extLst>
          </p:cNvPr>
          <p:cNvSpPr>
            <a:spLocks noGrp="1"/>
          </p:cNvSpPr>
          <p:nvPr>
            <p:ph type="body" sz="quarter" idx="11" hasCustomPrompt="1"/>
          </p:nvPr>
        </p:nvSpPr>
        <p:spPr>
          <a:xfrm>
            <a:off x="755226" y="6419806"/>
            <a:ext cx="1591987" cy="286356"/>
          </a:xfrm>
        </p:spPr>
        <p:txBody>
          <a:bodyPr/>
          <a:lstStyle>
            <a:lvl1pPr marL="0" indent="0">
              <a:buNone/>
              <a:defRPr sz="1452" b="1"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PPT </a:t>
            </a:r>
          </a:p>
        </p:txBody>
      </p:sp>
      <p:cxnSp>
        <p:nvCxnSpPr>
          <p:cNvPr id="10" name="Connecteur droit 9">
            <a:extLst>
              <a:ext uri="{FF2B5EF4-FFF2-40B4-BE49-F238E27FC236}">
                <a16:creationId xmlns:a16="http://schemas.microsoft.com/office/drawing/2014/main" id="{FC17B94D-1AFE-AA79-984C-7153A6F662E2}"/>
              </a:ext>
            </a:extLst>
          </p:cNvPr>
          <p:cNvCxnSpPr>
            <a:cxnSpLocks/>
          </p:cNvCxnSpPr>
          <p:nvPr userDrawn="1"/>
        </p:nvCxnSpPr>
        <p:spPr>
          <a:xfrm flipV="1">
            <a:off x="2364641" y="6460563"/>
            <a:ext cx="0" cy="196144"/>
          </a:xfrm>
          <a:prstGeom prst="line">
            <a:avLst/>
          </a:prstGeom>
          <a:ln/>
        </p:spPr>
        <p:style>
          <a:lnRef idx="1">
            <a:schemeClr val="accent4"/>
          </a:lnRef>
          <a:fillRef idx="0">
            <a:schemeClr val="accent4"/>
          </a:fillRef>
          <a:effectRef idx="0">
            <a:schemeClr val="accent4"/>
          </a:effectRef>
          <a:fontRef idx="minor">
            <a:schemeClr val="tx1"/>
          </a:fontRef>
        </p:style>
      </p:cxnSp>
      <p:sp>
        <p:nvSpPr>
          <p:cNvPr id="12" name="Espace réservé du texte 10">
            <a:extLst>
              <a:ext uri="{FF2B5EF4-FFF2-40B4-BE49-F238E27FC236}">
                <a16:creationId xmlns:a16="http://schemas.microsoft.com/office/drawing/2014/main" id="{04442796-28D4-E0FE-D58C-E82D40107844}"/>
              </a:ext>
            </a:extLst>
          </p:cNvPr>
          <p:cNvSpPr>
            <a:spLocks noGrp="1"/>
          </p:cNvSpPr>
          <p:nvPr>
            <p:ph type="body" sz="quarter" idx="12" hasCustomPrompt="1"/>
          </p:nvPr>
        </p:nvSpPr>
        <p:spPr>
          <a:xfrm>
            <a:off x="2382068" y="6421559"/>
            <a:ext cx="3129345" cy="284603"/>
          </a:xfrm>
        </p:spPr>
        <p:txBody>
          <a:bodyPr/>
          <a:lstStyle>
            <a:lvl1pPr marL="0" indent="0">
              <a:buNone/>
              <a:defRPr sz="1452" b="0"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GRANDE PARTIE</a:t>
            </a:r>
          </a:p>
        </p:txBody>
      </p:sp>
    </p:spTree>
    <p:extLst>
      <p:ext uri="{BB962C8B-B14F-4D97-AF65-F5344CB8AC3E}">
        <p14:creationId xmlns:p14="http://schemas.microsoft.com/office/powerpoint/2010/main" val="3023631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 sim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5915E4-D20A-ACD1-9DC5-CFB8357E73C4}"/>
              </a:ext>
            </a:extLst>
          </p:cNvPr>
          <p:cNvSpPr/>
          <p:nvPr userDrawn="1"/>
        </p:nvSpPr>
        <p:spPr>
          <a:xfrm>
            <a:off x="612383" y="6792818"/>
            <a:ext cx="11579618" cy="69621"/>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53"/>
          </a:p>
        </p:txBody>
      </p:sp>
      <p:cxnSp>
        <p:nvCxnSpPr>
          <p:cNvPr id="12" name="Connecteur droit 11">
            <a:extLst>
              <a:ext uri="{FF2B5EF4-FFF2-40B4-BE49-F238E27FC236}">
                <a16:creationId xmlns:a16="http://schemas.microsoft.com/office/drawing/2014/main" id="{C3EA4509-5FB0-24F9-C9CF-62D742F15534}"/>
              </a:ext>
            </a:extLst>
          </p:cNvPr>
          <p:cNvCxnSpPr>
            <a:cxnSpLocks/>
          </p:cNvCxnSpPr>
          <p:nvPr userDrawn="1"/>
        </p:nvCxnSpPr>
        <p:spPr>
          <a:xfrm flipV="1">
            <a:off x="613772" y="6458135"/>
            <a:ext cx="0" cy="196144"/>
          </a:xfrm>
          <a:prstGeom prst="line">
            <a:avLst/>
          </a:prstGeom>
          <a:ln/>
        </p:spPr>
        <p:style>
          <a:lnRef idx="1">
            <a:schemeClr val="accent4"/>
          </a:lnRef>
          <a:fillRef idx="0">
            <a:schemeClr val="accent4"/>
          </a:fillRef>
          <a:effectRef idx="0">
            <a:schemeClr val="accent4"/>
          </a:effectRef>
          <a:fontRef idx="minor">
            <a:schemeClr val="tx1"/>
          </a:fontRef>
        </p:style>
      </p:cxnSp>
      <p:sp>
        <p:nvSpPr>
          <p:cNvPr id="15" name="Titre 14">
            <a:extLst>
              <a:ext uri="{FF2B5EF4-FFF2-40B4-BE49-F238E27FC236}">
                <a16:creationId xmlns:a16="http://schemas.microsoft.com/office/drawing/2014/main" id="{EA032E86-6D1E-5C8A-F776-D2C059D5FF18}"/>
              </a:ext>
            </a:extLst>
          </p:cNvPr>
          <p:cNvSpPr>
            <a:spLocks noGrp="1"/>
          </p:cNvSpPr>
          <p:nvPr>
            <p:ph type="title"/>
          </p:nvPr>
        </p:nvSpPr>
        <p:spPr>
          <a:xfrm>
            <a:off x="609451" y="6411241"/>
            <a:ext cx="7709531" cy="304952"/>
          </a:xfrm>
        </p:spPr>
        <p:txBody>
          <a:bodyPr>
            <a:normAutofit/>
          </a:bodyPr>
          <a:lstStyle>
            <a:lvl1pPr>
              <a:defRPr lang="fr-FR" sz="1452" b="1" i="0" kern="1200" cap="all"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C5B5A826-414F-5F2E-153F-74BD51FFCC19}"/>
              </a:ext>
            </a:extLst>
          </p:cNvPr>
          <p:cNvSpPr>
            <a:spLocks noGrp="1"/>
          </p:cNvSpPr>
          <p:nvPr>
            <p:ph sz="quarter" idx="15"/>
          </p:nvPr>
        </p:nvSpPr>
        <p:spPr>
          <a:xfrm>
            <a:off x="609169" y="1444416"/>
            <a:ext cx="10940096" cy="4599282"/>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Corde 1">
            <a:extLst>
              <a:ext uri="{FF2B5EF4-FFF2-40B4-BE49-F238E27FC236}">
                <a16:creationId xmlns:a16="http://schemas.microsoft.com/office/drawing/2014/main" id="{6AECE6AE-3B1A-4F61-B408-13561511CBB6}"/>
              </a:ext>
            </a:extLst>
          </p:cNvPr>
          <p:cNvSpPr/>
          <p:nvPr userDrawn="1"/>
        </p:nvSpPr>
        <p:spPr>
          <a:xfrm>
            <a:off x="999526" y="6688846"/>
            <a:ext cx="359235" cy="359244"/>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53"/>
          </a:p>
        </p:txBody>
      </p:sp>
      <p:pic>
        <p:nvPicPr>
          <p:cNvPr id="4" name="Image 3" descr="Une image contenant Police, texte, Graphique, graphisme&#10;&#10;Description générée automatiquement">
            <a:extLst>
              <a:ext uri="{FF2B5EF4-FFF2-40B4-BE49-F238E27FC236}">
                <a16:creationId xmlns:a16="http://schemas.microsoft.com/office/drawing/2014/main" id="{8E0DDABB-91CE-A5B4-8497-01314D745CA1}"/>
              </a:ext>
            </a:extLst>
          </p:cNvPr>
          <p:cNvPicPr>
            <a:picLocks noChangeAspect="1"/>
          </p:cNvPicPr>
          <p:nvPr userDrawn="1"/>
        </p:nvPicPr>
        <p:blipFill>
          <a:blip r:embed="rId2"/>
          <a:stretch>
            <a:fillRect/>
          </a:stretch>
        </p:blipFill>
        <p:spPr>
          <a:xfrm>
            <a:off x="647539" y="270231"/>
            <a:ext cx="2726990" cy="717730"/>
          </a:xfrm>
          <a:prstGeom prst="rect">
            <a:avLst/>
          </a:prstGeom>
        </p:spPr>
      </p:pic>
    </p:spTree>
    <p:extLst>
      <p:ext uri="{BB962C8B-B14F-4D97-AF65-F5344CB8AC3E}">
        <p14:creationId xmlns:p14="http://schemas.microsoft.com/office/powerpoint/2010/main" val="2399385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D0D24B-AA87-5528-1ACB-780055884BA8}"/>
              </a:ext>
            </a:extLst>
          </p:cNvPr>
          <p:cNvSpPr/>
          <p:nvPr userDrawn="1"/>
        </p:nvSpPr>
        <p:spPr>
          <a:xfrm>
            <a:off x="643285" y="1495346"/>
            <a:ext cx="11577680" cy="5374903"/>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pic>
        <p:nvPicPr>
          <p:cNvPr id="9" name="Image 8">
            <a:extLst>
              <a:ext uri="{FF2B5EF4-FFF2-40B4-BE49-F238E27FC236}">
                <a16:creationId xmlns:a16="http://schemas.microsoft.com/office/drawing/2014/main" id="{3A4173CF-BC6E-C764-A358-A0E0700A6D33}"/>
              </a:ext>
            </a:extLst>
          </p:cNvPr>
          <p:cNvPicPr>
            <a:picLocks noChangeAspect="1"/>
          </p:cNvPicPr>
          <p:nvPr userDrawn="1"/>
        </p:nvPicPr>
        <p:blipFill>
          <a:blip r:embed="rId2"/>
          <a:stretch>
            <a:fillRect/>
          </a:stretch>
        </p:blipFill>
        <p:spPr>
          <a:xfrm>
            <a:off x="643284" y="1492595"/>
            <a:ext cx="8196789" cy="5380405"/>
          </a:xfrm>
          <a:prstGeom prst="rect">
            <a:avLst/>
          </a:prstGeom>
        </p:spPr>
      </p:pic>
      <p:sp>
        <p:nvSpPr>
          <p:cNvPr id="6" name="Ellipse 5">
            <a:extLst>
              <a:ext uri="{FF2B5EF4-FFF2-40B4-BE49-F238E27FC236}">
                <a16:creationId xmlns:a16="http://schemas.microsoft.com/office/drawing/2014/main" id="{D4FF6761-91DF-F1FE-14EE-D0703FA0F693}"/>
              </a:ext>
            </a:extLst>
          </p:cNvPr>
          <p:cNvSpPr/>
          <p:nvPr userDrawn="1"/>
        </p:nvSpPr>
        <p:spPr>
          <a:xfrm>
            <a:off x="11854462" y="4131448"/>
            <a:ext cx="776563" cy="617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3" name="Rectangle 2">
            <a:extLst>
              <a:ext uri="{FF2B5EF4-FFF2-40B4-BE49-F238E27FC236}">
                <a16:creationId xmlns:a16="http://schemas.microsoft.com/office/drawing/2014/main" id="{C42F4C9F-718C-B475-59A2-3D431C5A4ED2}"/>
              </a:ext>
            </a:extLst>
          </p:cNvPr>
          <p:cNvSpPr/>
          <p:nvPr userDrawn="1"/>
        </p:nvSpPr>
        <p:spPr>
          <a:xfrm>
            <a:off x="1908252" y="1379598"/>
            <a:ext cx="2158148" cy="115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8" name="Rectangle 7">
            <a:extLst>
              <a:ext uri="{FF2B5EF4-FFF2-40B4-BE49-F238E27FC236}">
                <a16:creationId xmlns:a16="http://schemas.microsoft.com/office/drawing/2014/main" id="{682863DC-4724-C2B0-7829-4004331FB542}"/>
              </a:ext>
            </a:extLst>
          </p:cNvPr>
          <p:cNvSpPr/>
          <p:nvPr userDrawn="1"/>
        </p:nvSpPr>
        <p:spPr>
          <a:xfrm>
            <a:off x="10221365" y="3824155"/>
            <a:ext cx="1264967" cy="63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pic>
        <p:nvPicPr>
          <p:cNvPr id="12" name="Image 11">
            <a:extLst>
              <a:ext uri="{FF2B5EF4-FFF2-40B4-BE49-F238E27FC236}">
                <a16:creationId xmlns:a16="http://schemas.microsoft.com/office/drawing/2014/main" id="{38F8B3E3-EB04-DB10-BE13-B4A50ACA8AB8}"/>
              </a:ext>
            </a:extLst>
          </p:cNvPr>
          <p:cNvPicPr>
            <a:picLocks noChangeAspect="1"/>
          </p:cNvPicPr>
          <p:nvPr userDrawn="1"/>
        </p:nvPicPr>
        <p:blipFill>
          <a:blip r:embed="rId3"/>
          <a:stretch>
            <a:fillRect/>
          </a:stretch>
        </p:blipFill>
        <p:spPr>
          <a:xfrm>
            <a:off x="643285" y="395195"/>
            <a:ext cx="3429091" cy="717046"/>
          </a:xfrm>
          <a:prstGeom prst="rect">
            <a:avLst/>
          </a:prstGeom>
        </p:spPr>
      </p:pic>
      <p:sp>
        <p:nvSpPr>
          <p:cNvPr id="16" name="Espace réservé du texte 15">
            <a:extLst>
              <a:ext uri="{FF2B5EF4-FFF2-40B4-BE49-F238E27FC236}">
                <a16:creationId xmlns:a16="http://schemas.microsoft.com/office/drawing/2014/main" id="{46F83C1B-3210-78DB-03FF-B204147AB108}"/>
              </a:ext>
            </a:extLst>
          </p:cNvPr>
          <p:cNvSpPr>
            <a:spLocks noGrp="1"/>
          </p:cNvSpPr>
          <p:nvPr>
            <p:ph type="body" sz="quarter" idx="11" hasCustomPrompt="1"/>
          </p:nvPr>
        </p:nvSpPr>
        <p:spPr>
          <a:xfrm>
            <a:off x="5886865" y="5103145"/>
            <a:ext cx="5801888" cy="594971"/>
          </a:xfrm>
        </p:spPr>
        <p:txBody>
          <a:bodyPr wrap="square" anchor="ctr" anchorCtr="0">
            <a:spAutoFit/>
          </a:bodyPr>
          <a:lstStyle>
            <a:lvl1pPr marL="0" indent="0" algn="r">
              <a:buNone/>
              <a:defRPr sz="3629">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18" name="Espace réservé du texte 17">
            <a:extLst>
              <a:ext uri="{FF2B5EF4-FFF2-40B4-BE49-F238E27FC236}">
                <a16:creationId xmlns:a16="http://schemas.microsoft.com/office/drawing/2014/main" id="{9DF45847-A791-CB29-ACEB-AB2DF501C66A}"/>
              </a:ext>
            </a:extLst>
          </p:cNvPr>
          <p:cNvSpPr>
            <a:spLocks noGrp="1"/>
          </p:cNvSpPr>
          <p:nvPr>
            <p:ph type="body" sz="quarter" idx="12" hasCustomPrompt="1"/>
          </p:nvPr>
        </p:nvSpPr>
        <p:spPr>
          <a:xfrm>
            <a:off x="9984726" y="3245934"/>
            <a:ext cx="1589395" cy="406458"/>
          </a:xfrm>
        </p:spPr>
        <p:txBody>
          <a:bodyPr anchor="ctr" anchorCtr="0">
            <a:spAutoFit/>
          </a:bodyPr>
          <a:lstStyle>
            <a:lvl1pPr marL="0" indent="0" algn="r">
              <a:buNone/>
              <a:defRPr sz="2268">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Date</a:t>
            </a:r>
          </a:p>
        </p:txBody>
      </p:sp>
      <p:sp>
        <p:nvSpPr>
          <p:cNvPr id="19" name="Titre 18">
            <a:extLst>
              <a:ext uri="{FF2B5EF4-FFF2-40B4-BE49-F238E27FC236}">
                <a16:creationId xmlns:a16="http://schemas.microsoft.com/office/drawing/2014/main" id="{D761A17E-B0E8-4C54-015A-8F76B5E0ABC0}"/>
              </a:ext>
            </a:extLst>
          </p:cNvPr>
          <p:cNvSpPr>
            <a:spLocks noGrp="1"/>
          </p:cNvSpPr>
          <p:nvPr>
            <p:ph type="title" hasCustomPrompt="1"/>
          </p:nvPr>
        </p:nvSpPr>
        <p:spPr>
          <a:xfrm>
            <a:off x="5886864" y="4039705"/>
            <a:ext cx="5787202" cy="887885"/>
          </a:xfrm>
        </p:spPr>
        <p:txBody>
          <a:bodyPr wrap="square">
            <a:spAutoFit/>
          </a:bodyPr>
          <a:lstStyle>
            <a:lvl1pPr algn="r">
              <a:defRPr sz="5806" b="1" i="0">
                <a:latin typeface="Verdana" panose="020B0604030504040204" pitchFamily="34" charset="0"/>
                <a:ea typeface="Verdana" panose="020B0604030504040204" pitchFamily="34" charset="0"/>
                <a:cs typeface="Verdana" panose="020B0604030504040204" pitchFamily="34" charset="0"/>
              </a:defRPr>
            </a:lvl1pPr>
          </a:lstStyle>
          <a:p>
            <a:r>
              <a:rPr lang="fr-FR" dirty="0"/>
              <a:t>TITRE</a:t>
            </a:r>
          </a:p>
        </p:txBody>
      </p:sp>
    </p:spTree>
    <p:extLst>
      <p:ext uri="{BB962C8B-B14F-4D97-AF65-F5344CB8AC3E}">
        <p14:creationId xmlns:p14="http://schemas.microsoft.com/office/powerpoint/2010/main" val="385807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4A98E5B-76EF-83F5-5899-1EDBAF309868}"/>
              </a:ext>
            </a:extLst>
          </p:cNvPr>
          <p:cNvPicPr>
            <a:picLocks noChangeAspect="1"/>
          </p:cNvPicPr>
          <p:nvPr userDrawn="1"/>
        </p:nvPicPr>
        <p:blipFill>
          <a:blip r:embed="rId2"/>
          <a:stretch>
            <a:fillRect/>
          </a:stretch>
        </p:blipFill>
        <p:spPr>
          <a:xfrm>
            <a:off x="612380" y="1412413"/>
            <a:ext cx="8196789" cy="5380405"/>
          </a:xfrm>
          <a:prstGeom prst="rect">
            <a:avLst/>
          </a:prstGeom>
        </p:spPr>
      </p:pic>
      <p:sp>
        <p:nvSpPr>
          <p:cNvPr id="2" name="Corde 1">
            <a:extLst>
              <a:ext uri="{FF2B5EF4-FFF2-40B4-BE49-F238E27FC236}">
                <a16:creationId xmlns:a16="http://schemas.microsoft.com/office/drawing/2014/main" id="{D4785FB4-BBCC-65E5-A428-0BE2D851AF54}"/>
              </a:ext>
            </a:extLst>
          </p:cNvPr>
          <p:cNvSpPr/>
          <p:nvPr userDrawn="1"/>
        </p:nvSpPr>
        <p:spPr>
          <a:xfrm>
            <a:off x="11323083" y="2832531"/>
            <a:ext cx="1737835" cy="1382545"/>
          </a:xfrm>
          <a:prstGeom prst="chord">
            <a:avLst>
              <a:gd name="adj1" fmla="val 5419415"/>
              <a:gd name="adj2" fmla="val 16227797"/>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pic>
        <p:nvPicPr>
          <p:cNvPr id="5" name="Image 4">
            <a:extLst>
              <a:ext uri="{FF2B5EF4-FFF2-40B4-BE49-F238E27FC236}">
                <a16:creationId xmlns:a16="http://schemas.microsoft.com/office/drawing/2014/main" id="{47C3C1B0-7D78-5E0F-8556-B72B1FE5A37D}"/>
              </a:ext>
            </a:extLst>
          </p:cNvPr>
          <p:cNvPicPr>
            <a:picLocks noChangeAspect="1"/>
          </p:cNvPicPr>
          <p:nvPr userDrawn="1"/>
        </p:nvPicPr>
        <p:blipFill>
          <a:blip r:embed="rId3"/>
          <a:stretch>
            <a:fillRect/>
          </a:stretch>
        </p:blipFill>
        <p:spPr>
          <a:xfrm>
            <a:off x="643285" y="395195"/>
            <a:ext cx="3429091" cy="717046"/>
          </a:xfrm>
          <a:prstGeom prst="rect">
            <a:avLst/>
          </a:prstGeom>
        </p:spPr>
      </p:pic>
      <p:sp>
        <p:nvSpPr>
          <p:cNvPr id="10" name="Espace réservé du texte 9">
            <a:extLst>
              <a:ext uri="{FF2B5EF4-FFF2-40B4-BE49-F238E27FC236}">
                <a16:creationId xmlns:a16="http://schemas.microsoft.com/office/drawing/2014/main" id="{76F13BD0-617D-66F3-A9C4-197622E41A5C}"/>
              </a:ext>
            </a:extLst>
          </p:cNvPr>
          <p:cNvSpPr>
            <a:spLocks noGrp="1"/>
          </p:cNvSpPr>
          <p:nvPr>
            <p:ph type="body" sz="quarter" idx="12" hasCustomPrompt="1"/>
          </p:nvPr>
        </p:nvSpPr>
        <p:spPr>
          <a:xfrm>
            <a:off x="5263158" y="2677799"/>
            <a:ext cx="5735115" cy="1692008"/>
          </a:xfrm>
        </p:spPr>
        <p:txBody>
          <a:bodyPr anchor="ctr" anchorCtr="0">
            <a:spAutoFit/>
          </a:bodyPr>
          <a:lstStyle>
            <a:lvl1pPr marL="0" indent="0" algn="r">
              <a:buNone/>
              <a:defRPr sz="5806" b="1" i="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TITRE DE LA PARTIE</a:t>
            </a:r>
          </a:p>
        </p:txBody>
      </p:sp>
      <p:sp>
        <p:nvSpPr>
          <p:cNvPr id="13" name="Espace réservé du texte 12">
            <a:extLst>
              <a:ext uri="{FF2B5EF4-FFF2-40B4-BE49-F238E27FC236}">
                <a16:creationId xmlns:a16="http://schemas.microsoft.com/office/drawing/2014/main" id="{9ED361E1-BB57-2ACE-9EFB-3FEA770D94DE}"/>
              </a:ext>
            </a:extLst>
          </p:cNvPr>
          <p:cNvSpPr>
            <a:spLocks noGrp="1"/>
          </p:cNvSpPr>
          <p:nvPr>
            <p:ph type="body" sz="quarter" idx="13" hasCustomPrompt="1"/>
          </p:nvPr>
        </p:nvSpPr>
        <p:spPr>
          <a:xfrm>
            <a:off x="5808301" y="4597211"/>
            <a:ext cx="5189972" cy="594971"/>
          </a:xfrm>
        </p:spPr>
        <p:txBody>
          <a:bodyPr anchor="ctr" anchorCtr="0">
            <a:spAutoFit/>
          </a:bodyPr>
          <a:lstStyle>
            <a:lvl1pPr marL="0" indent="0" algn="r">
              <a:buNone/>
              <a:defRPr sz="3629">
                <a:solidFill>
                  <a:srgbClr val="F2B027"/>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6" name="Rectangle 5">
            <a:extLst>
              <a:ext uri="{FF2B5EF4-FFF2-40B4-BE49-F238E27FC236}">
                <a16:creationId xmlns:a16="http://schemas.microsoft.com/office/drawing/2014/main" id="{4E83812F-2DE1-4E99-5671-BADA4B748F69}"/>
              </a:ext>
            </a:extLst>
          </p:cNvPr>
          <p:cNvSpPr/>
          <p:nvPr userDrawn="1"/>
        </p:nvSpPr>
        <p:spPr>
          <a:xfrm>
            <a:off x="612382" y="6792818"/>
            <a:ext cx="11579618" cy="69621"/>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8" name="Corde 7">
            <a:extLst>
              <a:ext uri="{FF2B5EF4-FFF2-40B4-BE49-F238E27FC236}">
                <a16:creationId xmlns:a16="http://schemas.microsoft.com/office/drawing/2014/main" id="{5EC693E7-0106-3DCA-70ED-800B50FAEDE6}"/>
              </a:ext>
            </a:extLst>
          </p:cNvPr>
          <p:cNvSpPr/>
          <p:nvPr userDrawn="1"/>
        </p:nvSpPr>
        <p:spPr>
          <a:xfrm>
            <a:off x="999525" y="6688846"/>
            <a:ext cx="482979" cy="355590"/>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18" name="Espace réservé du texte 10">
            <a:extLst>
              <a:ext uri="{FF2B5EF4-FFF2-40B4-BE49-F238E27FC236}">
                <a16:creationId xmlns:a16="http://schemas.microsoft.com/office/drawing/2014/main" id="{601098C9-DDEA-1998-9F44-E58C8C6BC240}"/>
              </a:ext>
            </a:extLst>
          </p:cNvPr>
          <p:cNvSpPr>
            <a:spLocks noGrp="1"/>
          </p:cNvSpPr>
          <p:nvPr>
            <p:ph type="body" sz="quarter" idx="11" hasCustomPrompt="1"/>
          </p:nvPr>
        </p:nvSpPr>
        <p:spPr>
          <a:xfrm>
            <a:off x="755226" y="6419806"/>
            <a:ext cx="1591987" cy="286356"/>
          </a:xfrm>
        </p:spPr>
        <p:txBody>
          <a:bodyPr/>
          <a:lstStyle>
            <a:lvl1pPr marL="0" indent="0">
              <a:buNone/>
              <a:defRPr sz="1452" b="1"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PPT </a:t>
            </a:r>
          </a:p>
        </p:txBody>
      </p:sp>
      <p:cxnSp>
        <p:nvCxnSpPr>
          <p:cNvPr id="19" name="Connecteur droit 18">
            <a:extLst>
              <a:ext uri="{FF2B5EF4-FFF2-40B4-BE49-F238E27FC236}">
                <a16:creationId xmlns:a16="http://schemas.microsoft.com/office/drawing/2014/main" id="{16EA7E2B-D0FB-DE05-2FBC-C75F0C31BCCB}"/>
              </a:ext>
            </a:extLst>
          </p:cNvPr>
          <p:cNvCxnSpPr>
            <a:cxnSpLocks/>
          </p:cNvCxnSpPr>
          <p:nvPr userDrawn="1"/>
        </p:nvCxnSpPr>
        <p:spPr>
          <a:xfrm flipV="1">
            <a:off x="2364641" y="6460563"/>
            <a:ext cx="0" cy="196144"/>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Espace réservé du texte 10">
            <a:extLst>
              <a:ext uri="{FF2B5EF4-FFF2-40B4-BE49-F238E27FC236}">
                <a16:creationId xmlns:a16="http://schemas.microsoft.com/office/drawing/2014/main" id="{95B86970-4C61-6149-B0DB-DB3CF9CCCB02}"/>
              </a:ext>
            </a:extLst>
          </p:cNvPr>
          <p:cNvSpPr>
            <a:spLocks noGrp="1"/>
          </p:cNvSpPr>
          <p:nvPr>
            <p:ph type="body" sz="quarter" idx="14" hasCustomPrompt="1"/>
          </p:nvPr>
        </p:nvSpPr>
        <p:spPr>
          <a:xfrm>
            <a:off x="2382068" y="6421559"/>
            <a:ext cx="3129345" cy="284603"/>
          </a:xfrm>
        </p:spPr>
        <p:txBody>
          <a:bodyPr/>
          <a:lstStyle>
            <a:lvl1pPr marL="0" indent="0">
              <a:buNone/>
              <a:defRPr sz="1452" b="0"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GRANDE PARTIE</a:t>
            </a:r>
          </a:p>
        </p:txBody>
      </p:sp>
    </p:spTree>
    <p:extLst>
      <p:ext uri="{BB962C8B-B14F-4D97-AF65-F5344CB8AC3E}">
        <p14:creationId xmlns:p14="http://schemas.microsoft.com/office/powerpoint/2010/main" val="415257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0A730C-8A58-8CB2-458E-02E6DD61ADC4}"/>
              </a:ext>
            </a:extLst>
          </p:cNvPr>
          <p:cNvSpPr/>
          <p:nvPr userDrawn="1"/>
        </p:nvSpPr>
        <p:spPr>
          <a:xfrm>
            <a:off x="612382" y="6792818"/>
            <a:ext cx="11579618" cy="69621"/>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6" name="Corde 5">
            <a:extLst>
              <a:ext uri="{FF2B5EF4-FFF2-40B4-BE49-F238E27FC236}">
                <a16:creationId xmlns:a16="http://schemas.microsoft.com/office/drawing/2014/main" id="{22EBB07F-4EE1-CF57-8653-471EFF11329C}"/>
              </a:ext>
            </a:extLst>
          </p:cNvPr>
          <p:cNvSpPr/>
          <p:nvPr userDrawn="1"/>
        </p:nvSpPr>
        <p:spPr>
          <a:xfrm>
            <a:off x="999525" y="6688846"/>
            <a:ext cx="482979" cy="355590"/>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8" name="Espace réservé du texte 10">
            <a:extLst>
              <a:ext uri="{FF2B5EF4-FFF2-40B4-BE49-F238E27FC236}">
                <a16:creationId xmlns:a16="http://schemas.microsoft.com/office/drawing/2014/main" id="{5AC59F13-CBD0-0C7A-7CC1-58F09F2A464E}"/>
              </a:ext>
            </a:extLst>
          </p:cNvPr>
          <p:cNvSpPr>
            <a:spLocks noGrp="1"/>
          </p:cNvSpPr>
          <p:nvPr>
            <p:ph type="body" sz="quarter" idx="11" hasCustomPrompt="1"/>
          </p:nvPr>
        </p:nvSpPr>
        <p:spPr>
          <a:xfrm>
            <a:off x="755226" y="6419806"/>
            <a:ext cx="1591987" cy="286356"/>
          </a:xfrm>
        </p:spPr>
        <p:txBody>
          <a:bodyPr/>
          <a:lstStyle>
            <a:lvl1pPr marL="0" indent="0">
              <a:buNone/>
              <a:defRPr sz="1452" b="1"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PPT </a:t>
            </a:r>
          </a:p>
        </p:txBody>
      </p:sp>
      <p:cxnSp>
        <p:nvCxnSpPr>
          <p:cNvPr id="10" name="Connecteur droit 9">
            <a:extLst>
              <a:ext uri="{FF2B5EF4-FFF2-40B4-BE49-F238E27FC236}">
                <a16:creationId xmlns:a16="http://schemas.microsoft.com/office/drawing/2014/main" id="{FC17B94D-1AFE-AA79-984C-7153A6F662E2}"/>
              </a:ext>
            </a:extLst>
          </p:cNvPr>
          <p:cNvCxnSpPr>
            <a:cxnSpLocks/>
          </p:cNvCxnSpPr>
          <p:nvPr userDrawn="1"/>
        </p:nvCxnSpPr>
        <p:spPr>
          <a:xfrm flipV="1">
            <a:off x="2364641" y="6460563"/>
            <a:ext cx="0" cy="196144"/>
          </a:xfrm>
          <a:prstGeom prst="line">
            <a:avLst/>
          </a:prstGeom>
          <a:ln/>
        </p:spPr>
        <p:style>
          <a:lnRef idx="1">
            <a:schemeClr val="accent4"/>
          </a:lnRef>
          <a:fillRef idx="0">
            <a:schemeClr val="accent4"/>
          </a:fillRef>
          <a:effectRef idx="0">
            <a:schemeClr val="accent4"/>
          </a:effectRef>
          <a:fontRef idx="minor">
            <a:schemeClr val="tx1"/>
          </a:fontRef>
        </p:style>
      </p:cxnSp>
      <p:sp>
        <p:nvSpPr>
          <p:cNvPr id="12" name="Espace réservé du texte 10">
            <a:extLst>
              <a:ext uri="{FF2B5EF4-FFF2-40B4-BE49-F238E27FC236}">
                <a16:creationId xmlns:a16="http://schemas.microsoft.com/office/drawing/2014/main" id="{04442796-28D4-E0FE-D58C-E82D40107844}"/>
              </a:ext>
            </a:extLst>
          </p:cNvPr>
          <p:cNvSpPr>
            <a:spLocks noGrp="1"/>
          </p:cNvSpPr>
          <p:nvPr>
            <p:ph type="body" sz="quarter" idx="12" hasCustomPrompt="1"/>
          </p:nvPr>
        </p:nvSpPr>
        <p:spPr>
          <a:xfrm>
            <a:off x="2382068" y="6421559"/>
            <a:ext cx="3129345" cy="284603"/>
          </a:xfrm>
        </p:spPr>
        <p:txBody>
          <a:bodyPr/>
          <a:lstStyle>
            <a:lvl1pPr marL="0" indent="0">
              <a:buNone/>
              <a:defRPr sz="1452" b="0"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GRANDE PARTIE</a:t>
            </a:r>
          </a:p>
        </p:txBody>
      </p:sp>
    </p:spTree>
    <p:extLst>
      <p:ext uri="{BB962C8B-B14F-4D97-AF65-F5344CB8AC3E}">
        <p14:creationId xmlns:p14="http://schemas.microsoft.com/office/powerpoint/2010/main" val="1029556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CC1E06B-67C1-230E-73D6-343C0BFCFAB3}"/>
              </a:ext>
            </a:extLst>
          </p:cNvPr>
          <p:cNvPicPr>
            <a:picLocks noChangeAspect="1"/>
          </p:cNvPicPr>
          <p:nvPr userDrawn="1"/>
        </p:nvPicPr>
        <p:blipFill>
          <a:blip r:embed="rId2"/>
          <a:stretch>
            <a:fillRect/>
          </a:stretch>
        </p:blipFill>
        <p:spPr>
          <a:xfrm>
            <a:off x="643285" y="395195"/>
            <a:ext cx="3429091" cy="717046"/>
          </a:xfrm>
          <a:prstGeom prst="rect">
            <a:avLst/>
          </a:prstGeom>
        </p:spPr>
      </p:pic>
      <p:sp>
        <p:nvSpPr>
          <p:cNvPr id="7" name="Titre 18">
            <a:extLst>
              <a:ext uri="{FF2B5EF4-FFF2-40B4-BE49-F238E27FC236}">
                <a16:creationId xmlns:a16="http://schemas.microsoft.com/office/drawing/2014/main" id="{C3BF0624-0E0C-650D-9642-64F8E144877F}"/>
              </a:ext>
            </a:extLst>
          </p:cNvPr>
          <p:cNvSpPr>
            <a:spLocks noGrp="1"/>
          </p:cNvSpPr>
          <p:nvPr>
            <p:ph type="title" hasCustomPrompt="1"/>
          </p:nvPr>
        </p:nvSpPr>
        <p:spPr>
          <a:xfrm>
            <a:off x="1551220" y="1781314"/>
            <a:ext cx="5787202" cy="846194"/>
          </a:xfrm>
        </p:spPr>
        <p:txBody>
          <a:bodyPr wrap="square">
            <a:spAutoFit/>
          </a:bodyPr>
          <a:lstStyle>
            <a:lvl1pPr algn="l">
              <a:defRPr sz="5443" b="1" i="0">
                <a:latin typeface="Verdana" panose="020B0604030504040204" pitchFamily="34" charset="0"/>
                <a:ea typeface="Verdana" panose="020B0604030504040204" pitchFamily="34" charset="0"/>
                <a:cs typeface="Verdana" panose="020B0604030504040204" pitchFamily="34" charset="0"/>
              </a:defRPr>
            </a:lvl1pPr>
          </a:lstStyle>
          <a:p>
            <a:r>
              <a:rPr lang="fr-FR" dirty="0"/>
              <a:t>TITRE</a:t>
            </a:r>
          </a:p>
        </p:txBody>
      </p:sp>
      <p:sp>
        <p:nvSpPr>
          <p:cNvPr id="9" name="Espace réservé du texte 12">
            <a:extLst>
              <a:ext uri="{FF2B5EF4-FFF2-40B4-BE49-F238E27FC236}">
                <a16:creationId xmlns:a16="http://schemas.microsoft.com/office/drawing/2014/main" id="{95AA13B9-59E7-E3C2-DBDB-4B031CA8FF61}"/>
              </a:ext>
            </a:extLst>
          </p:cNvPr>
          <p:cNvSpPr>
            <a:spLocks noGrp="1"/>
          </p:cNvSpPr>
          <p:nvPr>
            <p:ph type="body" sz="quarter" idx="13" hasCustomPrompt="1"/>
          </p:nvPr>
        </p:nvSpPr>
        <p:spPr>
          <a:xfrm>
            <a:off x="1551220" y="2869481"/>
            <a:ext cx="3513328" cy="536082"/>
          </a:xfrm>
          <a:solidFill>
            <a:srgbClr val="F2B027"/>
          </a:solidFill>
        </p:spPr>
        <p:txBody>
          <a:bodyPr wrap="square" anchor="ctr" anchorCtr="0">
            <a:spAutoFit/>
          </a:bodyPr>
          <a:lstStyle>
            <a:lvl1pPr marL="0" indent="0" algn="l">
              <a:buNone/>
              <a:defRPr sz="3175">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11" name="Espace réservé du texte 10">
            <a:extLst>
              <a:ext uri="{FF2B5EF4-FFF2-40B4-BE49-F238E27FC236}">
                <a16:creationId xmlns:a16="http://schemas.microsoft.com/office/drawing/2014/main" id="{2D848D61-2345-41B5-22D5-DACC5B470194}"/>
              </a:ext>
            </a:extLst>
          </p:cNvPr>
          <p:cNvSpPr>
            <a:spLocks noGrp="1"/>
          </p:cNvSpPr>
          <p:nvPr>
            <p:ph type="body" sz="quarter" idx="14" hasCustomPrompt="1"/>
          </p:nvPr>
        </p:nvSpPr>
        <p:spPr>
          <a:xfrm>
            <a:off x="1551380" y="3738303"/>
            <a:ext cx="8030910" cy="1984646"/>
          </a:xfrm>
        </p:spPr>
        <p:txBody>
          <a:bodyPr wrap="square">
            <a:spAutoFit/>
          </a:bodyPr>
          <a:lstStyle>
            <a:lvl1pPr marL="414772" indent="-414772">
              <a:buFont typeface="Arial" panose="020B0604020202020204" pitchFamily="34" charset="0"/>
              <a:buChar char="•"/>
              <a:defRPr sz="1361"/>
            </a:lvl1pPr>
          </a:lstStyle>
          <a:p>
            <a:r>
              <a:rPr lang="fr-FR" dirty="0" err="1">
                <a:effectLst/>
                <a:latin typeface="Verdana" panose="020B0604030504040204" pitchFamily="34" charset="0"/>
              </a:rPr>
              <a:t>Ones</a:t>
            </a:r>
            <a:r>
              <a:rPr lang="fr-FR" dirty="0">
                <a:effectLst/>
                <a:latin typeface="Verdana" panose="020B0604030504040204" pitchFamily="34" charset="0"/>
              </a:rPr>
              <a:t> con </a:t>
            </a:r>
            <a:r>
              <a:rPr lang="fr-FR" dirty="0" err="1">
                <a:effectLst/>
                <a:latin typeface="Verdana" panose="020B0604030504040204" pitchFamily="34" charset="0"/>
              </a:rPr>
              <a:t>porro</a:t>
            </a:r>
            <a:r>
              <a:rPr lang="fr-FR" dirty="0">
                <a:effectLst/>
                <a:latin typeface="Verdana" panose="020B0604030504040204" pitchFamily="34" charset="0"/>
              </a:rPr>
              <a:t> </a:t>
            </a:r>
            <a:r>
              <a:rPr lang="fr-FR" dirty="0" err="1">
                <a:effectLst/>
                <a:latin typeface="Verdana" panose="020B0604030504040204" pitchFamily="34" charset="0"/>
              </a:rPr>
              <a:t>tor</a:t>
            </a:r>
            <a:r>
              <a:rPr lang="fr-FR" dirty="0">
                <a:effectLst/>
                <a:latin typeface="Verdana" panose="020B0604030504040204" pitchFamily="34" charset="0"/>
              </a:rPr>
              <a:t> accus as </a:t>
            </a:r>
            <a:r>
              <a:rPr lang="fr-FR" dirty="0" err="1">
                <a:effectLst/>
                <a:latin typeface="Verdana" panose="020B0604030504040204" pitchFamily="34" charset="0"/>
              </a:rPr>
              <a:t>elique</a:t>
            </a:r>
            <a:r>
              <a:rPr lang="fr-FR" dirty="0">
                <a:effectLst/>
                <a:latin typeface="Verdana" panose="020B0604030504040204" pitchFamily="34" charset="0"/>
              </a:rPr>
              <a:t> </a:t>
            </a:r>
            <a:r>
              <a:rPr lang="fr-FR" dirty="0" err="1">
                <a:effectLst/>
                <a:latin typeface="Verdana" panose="020B0604030504040204" pitchFamily="34" charset="0"/>
              </a:rPr>
              <a:t>cuptae</a:t>
            </a:r>
            <a:r>
              <a:rPr lang="fr-FR" dirty="0">
                <a:effectLst/>
                <a:latin typeface="Verdana" panose="020B0604030504040204" pitchFamily="34" charset="0"/>
              </a:rPr>
              <a:t> </a:t>
            </a:r>
            <a:r>
              <a:rPr lang="fr-FR" dirty="0" err="1">
                <a:effectLst/>
                <a:latin typeface="Verdana" panose="020B0604030504040204" pitchFamily="34" charset="0"/>
              </a:rPr>
              <a:t>sit</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sit</a:t>
            </a:r>
            <a:r>
              <a:rPr lang="fr-FR" dirty="0">
                <a:effectLst/>
                <a:latin typeface="Verdana" panose="020B0604030504040204" pitchFamily="34" charset="0"/>
              </a:rPr>
              <a:t> ex-</a:t>
            </a:r>
            <a:r>
              <a:rPr lang="fr-FR" dirty="0" err="1">
                <a:effectLst/>
                <a:latin typeface="Verdana" panose="020B0604030504040204" pitchFamily="34" charset="0"/>
              </a:rPr>
              <a:t>plaut</a:t>
            </a:r>
            <a:r>
              <a:rPr lang="fr-FR" dirty="0">
                <a:effectLst/>
                <a:latin typeface="Verdana" panose="020B0604030504040204" pitchFamily="34" charset="0"/>
              </a:rPr>
              <a:t> </a:t>
            </a:r>
            <a:r>
              <a:rPr lang="fr-FR" dirty="0" err="1">
                <a:effectLst/>
                <a:latin typeface="Verdana" panose="020B0604030504040204" pitchFamily="34" charset="0"/>
              </a:rPr>
              <a:t>untem</a:t>
            </a:r>
            <a:r>
              <a:rPr lang="fr-FR" dirty="0">
                <a:effectLst/>
                <a:latin typeface="Verdana" panose="020B0604030504040204" pitchFamily="34" charset="0"/>
              </a:rPr>
              <a:t> qui nia </a:t>
            </a:r>
            <a:r>
              <a:rPr lang="fr-FR" dirty="0" err="1">
                <a:effectLst/>
                <a:latin typeface="Verdana" panose="020B0604030504040204" pitchFamily="34" charset="0"/>
              </a:rPr>
              <a:t>simporeped</a:t>
            </a:r>
            <a:r>
              <a:rPr lang="fr-FR" dirty="0">
                <a:effectLst/>
                <a:latin typeface="Verdana" panose="020B0604030504040204" pitchFamily="34" charset="0"/>
              </a:rPr>
              <a:t> </a:t>
            </a:r>
            <a:r>
              <a:rPr lang="fr-FR" dirty="0" err="1">
                <a:effectLst/>
                <a:latin typeface="Verdana" panose="020B0604030504040204" pitchFamily="34" charset="0"/>
              </a:rPr>
              <a:t>evellaborum</a:t>
            </a:r>
            <a:r>
              <a:rPr lang="fr-FR" dirty="0">
                <a:effectLst/>
                <a:latin typeface="Verdana" panose="020B0604030504040204" pitchFamily="34" charset="0"/>
              </a:rPr>
              <a:t> </a:t>
            </a:r>
            <a:r>
              <a:rPr lang="fr-FR" dirty="0" err="1">
                <a:effectLst/>
                <a:latin typeface="Verdana" panose="020B0604030504040204" pitchFamily="34" charset="0"/>
              </a:rPr>
              <a:t>lab</a:t>
            </a:r>
            <a:r>
              <a:rPr lang="fr-FR" dirty="0">
                <a:effectLst/>
                <a:latin typeface="Verdana" panose="020B0604030504040204" pitchFamily="34" charset="0"/>
              </a:rPr>
              <a:t> </a:t>
            </a:r>
            <a:r>
              <a:rPr lang="fr-FR" dirty="0" err="1">
                <a:effectLst/>
                <a:latin typeface="Verdana" panose="020B0604030504040204" pitchFamily="34" charset="0"/>
              </a:rPr>
              <a:t>ium</a:t>
            </a:r>
            <a:r>
              <a:rPr lang="fr-FR" dirty="0">
                <a:effectLst/>
                <a:latin typeface="Verdana" panose="020B0604030504040204" pitchFamily="34" charset="0"/>
              </a:rPr>
              <a:t> </a:t>
            </a:r>
            <a:r>
              <a:rPr lang="fr-FR" dirty="0" err="1">
                <a:effectLst/>
                <a:latin typeface="Verdana" panose="020B0604030504040204" pitchFamily="34" charset="0"/>
              </a:rPr>
              <a:t>dolup</a:t>
            </a:r>
            <a:r>
              <a:rPr lang="fr-FR" dirty="0">
                <a:effectLst/>
                <a:latin typeface="Verdana" panose="020B0604030504040204" pitchFamily="34" charset="0"/>
              </a:rPr>
              <a:t>-tus rente </a:t>
            </a:r>
            <a:br>
              <a:rPr lang="fr-FR" dirty="0">
                <a:effectLst/>
                <a:latin typeface="Verdana" panose="020B0604030504040204" pitchFamily="34" charset="0"/>
              </a:rPr>
            </a:br>
            <a:r>
              <a:rPr lang="fr-FR" dirty="0" err="1">
                <a:effectLst/>
                <a:latin typeface="Verdana" panose="020B0604030504040204" pitchFamily="34" charset="0"/>
              </a:rPr>
              <a:t>vid</a:t>
            </a:r>
            <a:r>
              <a:rPr lang="fr-FR" dirty="0">
                <a:effectLst/>
                <a:latin typeface="Verdana" panose="020B0604030504040204" pitchFamily="34" charset="0"/>
              </a:rPr>
              <a:t> </a:t>
            </a:r>
            <a:r>
              <a:rPr lang="fr-FR" dirty="0" err="1">
                <a:effectLst/>
                <a:latin typeface="Verdana" panose="020B0604030504040204" pitchFamily="34" charset="0"/>
              </a:rPr>
              <a:t>moluptusa</a:t>
            </a:r>
            <a:r>
              <a:rPr lang="fr-FR" dirty="0">
                <a:effectLst/>
                <a:latin typeface="Verdana" panose="020B0604030504040204" pitchFamily="34" charset="0"/>
              </a:rPr>
              <a:t> qui of </a:t>
            </a:r>
            <a:r>
              <a:rPr lang="fr-FR" dirty="0" err="1">
                <a:effectLst/>
                <a:latin typeface="Verdana" panose="020B0604030504040204" pitchFamily="34" charset="0"/>
              </a:rPr>
              <a:t>cia</a:t>
            </a:r>
            <a:r>
              <a:rPr lang="fr-FR" dirty="0">
                <a:effectLst/>
                <a:latin typeface="Verdana" panose="020B0604030504040204" pitchFamily="34" charset="0"/>
              </a:rPr>
              <a:t> </a:t>
            </a:r>
            <a:r>
              <a:rPr lang="fr-FR" dirty="0" err="1">
                <a:effectLst/>
                <a:latin typeface="Verdana" panose="020B0604030504040204" pitchFamily="34" charset="0"/>
              </a:rPr>
              <a:t>prest</a:t>
            </a:r>
            <a:endParaRPr lang="fr-FR" dirty="0">
              <a:effectLst/>
              <a:latin typeface="Verdana" panose="020B0604030504040204" pitchFamily="34" charset="0"/>
            </a:endParaRPr>
          </a:p>
          <a:p>
            <a:r>
              <a:rPr lang="fr-FR" dirty="0" err="1">
                <a:effectLst/>
                <a:latin typeface="Verdana" panose="020B0604030504040204" pitchFamily="34" charset="0"/>
              </a:rPr>
              <a:t>Quam</a:t>
            </a:r>
            <a:r>
              <a:rPr lang="fr-FR" dirty="0">
                <a:effectLst/>
                <a:latin typeface="Verdana" panose="020B0604030504040204" pitchFamily="34" charset="0"/>
              </a:rPr>
              <a:t> quo </a:t>
            </a:r>
            <a:r>
              <a:rPr lang="fr-FR" dirty="0" err="1">
                <a:effectLst/>
                <a:latin typeface="Verdana" panose="020B0604030504040204" pitchFamily="34" charset="0"/>
              </a:rPr>
              <a:t>duciatu</a:t>
            </a:r>
            <a:r>
              <a:rPr lang="fr-FR" dirty="0">
                <a:effectLst/>
                <a:latin typeface="Verdana" panose="020B0604030504040204" pitchFamily="34" charset="0"/>
              </a:rPr>
              <a:t> </a:t>
            </a:r>
            <a:r>
              <a:rPr lang="fr-FR" dirty="0" err="1">
                <a:effectLst/>
                <a:latin typeface="Verdana" panose="020B0604030504040204" pitchFamily="34" charset="0"/>
              </a:rPr>
              <a:t>ressit</a:t>
            </a:r>
            <a:r>
              <a:rPr lang="fr-FR" dirty="0">
                <a:effectLst/>
                <a:latin typeface="Verdana" panose="020B0604030504040204" pitchFamily="34" charset="0"/>
              </a:rPr>
              <a:t>, as </a:t>
            </a:r>
            <a:r>
              <a:rPr lang="fr-FR" dirty="0" err="1">
                <a:effectLst/>
                <a:latin typeface="Verdana" panose="020B0604030504040204" pitchFamily="34" charset="0"/>
              </a:rPr>
              <a:t>acersperia</a:t>
            </a:r>
            <a:r>
              <a:rPr lang="fr-FR" dirty="0">
                <a:effectLst/>
                <a:latin typeface="Verdana" panose="020B0604030504040204" pitchFamily="34" charset="0"/>
              </a:rPr>
              <a:t> </a:t>
            </a:r>
            <a:r>
              <a:rPr lang="fr-FR" dirty="0" err="1">
                <a:effectLst/>
                <a:latin typeface="Verdana" panose="020B0604030504040204" pitchFamily="34" charset="0"/>
              </a:rPr>
              <a:t>cuptaquis</a:t>
            </a:r>
            <a:r>
              <a:rPr lang="fr-FR" dirty="0">
                <a:effectLst/>
                <a:latin typeface="Verdana" panose="020B0604030504040204" pitchFamily="34" charset="0"/>
              </a:rPr>
              <a:t> </a:t>
            </a:r>
            <a:br>
              <a:rPr lang="fr-FR" dirty="0">
                <a:effectLst/>
                <a:latin typeface="Verdana" panose="020B0604030504040204" pitchFamily="34" charset="0"/>
              </a:rPr>
            </a:br>
            <a:r>
              <a:rPr lang="fr-FR" dirty="0">
                <a:effectLst/>
                <a:latin typeface="Verdana" panose="020B0604030504040204" pitchFamily="34" charset="0"/>
              </a:rPr>
              <a:t>as ut mo </a:t>
            </a:r>
            <a:r>
              <a:rPr lang="fr-FR" dirty="0" err="1">
                <a:effectLst/>
                <a:latin typeface="Verdana" panose="020B0604030504040204" pitchFamily="34" charset="0"/>
              </a:rPr>
              <a:t>ventur</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vel</a:t>
            </a:r>
            <a:r>
              <a:rPr lang="fr-FR" dirty="0">
                <a:effectLst/>
                <a:latin typeface="Verdana" panose="020B0604030504040204" pitchFamily="34" charset="0"/>
              </a:rPr>
              <a:t> </a:t>
            </a:r>
            <a:r>
              <a:rPr lang="fr-FR" dirty="0" err="1">
                <a:effectLst/>
                <a:latin typeface="Verdana" panose="020B0604030504040204" pitchFamily="34" charset="0"/>
              </a:rPr>
              <a:t>iditatem</a:t>
            </a:r>
            <a:r>
              <a:rPr lang="fr-FR" dirty="0">
                <a:effectLst/>
                <a:latin typeface="Verdana" panose="020B0604030504040204" pitchFamily="34" charset="0"/>
              </a:rPr>
              <a:t> que </a:t>
            </a:r>
            <a:r>
              <a:rPr lang="fr-FR" dirty="0" err="1">
                <a:effectLst/>
                <a:latin typeface="Verdana" panose="020B0604030504040204" pitchFamily="34" charset="0"/>
              </a:rPr>
              <a:t>pero</a:t>
            </a:r>
            <a:endParaRPr lang="fr-FR" dirty="0">
              <a:effectLst/>
              <a:latin typeface="Verdana" panose="020B0604030504040204" pitchFamily="34" charset="0"/>
            </a:endParaRPr>
          </a:p>
          <a:p>
            <a:r>
              <a:rPr lang="fr-FR" dirty="0">
                <a:effectLst/>
                <a:latin typeface="Verdana" panose="020B0604030504040204" pitchFamily="34" charset="0"/>
              </a:rPr>
              <a:t>As </a:t>
            </a:r>
            <a:r>
              <a:rPr lang="fr-FR" dirty="0" err="1">
                <a:effectLst/>
                <a:latin typeface="Verdana" panose="020B0604030504040204" pitchFamily="34" charset="0"/>
              </a:rPr>
              <a:t>acersperia</a:t>
            </a:r>
            <a:r>
              <a:rPr lang="fr-FR" dirty="0">
                <a:effectLst/>
                <a:latin typeface="Verdana" panose="020B0604030504040204" pitchFamily="34" charset="0"/>
              </a:rPr>
              <a:t> </a:t>
            </a:r>
            <a:r>
              <a:rPr lang="fr-FR" dirty="0" err="1">
                <a:effectLst/>
                <a:latin typeface="Verdana" panose="020B0604030504040204" pitchFamily="34" charset="0"/>
              </a:rPr>
              <a:t>cuptaquis</a:t>
            </a:r>
            <a:r>
              <a:rPr lang="fr-FR" dirty="0">
                <a:effectLst/>
                <a:latin typeface="Verdana" panose="020B0604030504040204" pitchFamily="34" charset="0"/>
              </a:rPr>
              <a:t> as ut mo </a:t>
            </a:r>
            <a:r>
              <a:rPr lang="fr-FR" dirty="0" err="1">
                <a:effectLst/>
                <a:latin typeface="Verdana" panose="020B0604030504040204" pitchFamily="34" charset="0"/>
              </a:rPr>
              <a:t>ventur</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vel</a:t>
            </a:r>
            <a:r>
              <a:rPr lang="fr-FR" dirty="0">
                <a:effectLst/>
                <a:latin typeface="Verdana" panose="020B0604030504040204" pitchFamily="34" charset="0"/>
              </a:rPr>
              <a:t> </a:t>
            </a:r>
            <a:r>
              <a:rPr lang="fr-FR" dirty="0" err="1">
                <a:effectLst/>
                <a:latin typeface="Verdana" panose="020B0604030504040204" pitchFamily="34" charset="0"/>
              </a:rPr>
              <a:t>idittem</a:t>
            </a:r>
            <a:r>
              <a:rPr lang="fr-FR" dirty="0">
                <a:effectLst/>
                <a:latin typeface="Verdana" panose="020B0604030504040204" pitchFamily="34" charset="0"/>
              </a:rPr>
              <a:t> que </a:t>
            </a:r>
            <a:r>
              <a:rPr lang="fr-FR" dirty="0" err="1">
                <a:effectLst/>
                <a:latin typeface="Verdana" panose="020B0604030504040204" pitchFamily="34" charset="0"/>
              </a:rPr>
              <a:t>pero</a:t>
            </a:r>
            <a:r>
              <a:rPr lang="fr-FR" dirty="0">
                <a:effectLst/>
                <a:latin typeface="Verdana" panose="020B0604030504040204" pitchFamily="34" charset="0"/>
              </a:rPr>
              <a:t> quat rente </a:t>
            </a:r>
            <a:r>
              <a:rPr lang="fr-FR" dirty="0" err="1">
                <a:effectLst/>
                <a:latin typeface="Verdana" panose="020B0604030504040204" pitchFamily="34" charset="0"/>
              </a:rPr>
              <a:t>vid</a:t>
            </a:r>
            <a:r>
              <a:rPr lang="fr-FR" dirty="0">
                <a:effectLst/>
                <a:latin typeface="Verdana" panose="020B0604030504040204" pitchFamily="34" charset="0"/>
              </a:rPr>
              <a:t> </a:t>
            </a:r>
            <a:r>
              <a:rPr lang="fr-FR" dirty="0" err="1">
                <a:effectLst/>
                <a:latin typeface="Verdana" panose="020B0604030504040204" pitchFamily="34" charset="0"/>
              </a:rPr>
              <a:t>moluptusa</a:t>
            </a:r>
            <a:r>
              <a:rPr lang="fr-FR" dirty="0">
                <a:effectLst/>
                <a:latin typeface="Verdana" panose="020B0604030504040204" pitchFamily="34" charset="0"/>
              </a:rPr>
              <a:t> qui of </a:t>
            </a:r>
            <a:r>
              <a:rPr lang="fr-FR" dirty="0" err="1">
                <a:effectLst/>
                <a:latin typeface="Verdana" panose="020B0604030504040204" pitchFamily="34" charset="0"/>
              </a:rPr>
              <a:t>cia</a:t>
            </a:r>
            <a:r>
              <a:rPr lang="fr-FR" dirty="0">
                <a:effectLst/>
                <a:latin typeface="Verdana" panose="020B0604030504040204" pitchFamily="34" charset="0"/>
              </a:rPr>
              <a:t> </a:t>
            </a:r>
            <a:r>
              <a:rPr lang="fr-FR" dirty="0" err="1">
                <a:effectLst/>
                <a:latin typeface="Verdana" panose="020B0604030504040204" pitchFamily="34" charset="0"/>
              </a:rPr>
              <a:t>prest</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quo </a:t>
            </a:r>
            <a:r>
              <a:rPr lang="fr-FR" dirty="0" err="1">
                <a:effectLst/>
                <a:latin typeface="Verdana" panose="020B0604030504040204" pitchFamily="34" charset="0"/>
              </a:rPr>
              <a:t>duciatu</a:t>
            </a:r>
            <a:r>
              <a:rPr lang="fr-FR" dirty="0">
                <a:effectLst/>
                <a:latin typeface="Verdana" panose="020B0604030504040204" pitchFamily="34" charset="0"/>
              </a:rPr>
              <a:t> </a:t>
            </a:r>
            <a:r>
              <a:rPr lang="fr-FR" dirty="0" err="1">
                <a:effectLst/>
                <a:latin typeface="Verdana" panose="020B0604030504040204" pitchFamily="34" charset="0"/>
              </a:rPr>
              <a:t>ressit</a:t>
            </a:r>
            <a:r>
              <a:rPr lang="fr-FR" dirty="0">
                <a:effectLst/>
                <a:latin typeface="Verdana" panose="020B0604030504040204" pitchFamily="34" charset="0"/>
              </a:rPr>
              <a:t>, as </a:t>
            </a:r>
            <a:r>
              <a:rPr lang="fr-FR" dirty="0" err="1">
                <a:effectLst/>
                <a:latin typeface="Verdana" panose="020B0604030504040204" pitchFamily="34" charset="0"/>
              </a:rPr>
              <a:t>acersperia</a:t>
            </a:r>
            <a:r>
              <a:rPr lang="fr-FR" dirty="0">
                <a:effectLst/>
                <a:latin typeface="Verdana" panose="020B0604030504040204" pitchFamily="34" charset="0"/>
              </a:rPr>
              <a:t>.</a:t>
            </a:r>
          </a:p>
          <a:p>
            <a:pPr lvl="0"/>
            <a:endParaRPr lang="fr-FR" dirty="0"/>
          </a:p>
        </p:txBody>
      </p:sp>
      <p:sp>
        <p:nvSpPr>
          <p:cNvPr id="5" name="Rectangle 4">
            <a:extLst>
              <a:ext uri="{FF2B5EF4-FFF2-40B4-BE49-F238E27FC236}">
                <a16:creationId xmlns:a16="http://schemas.microsoft.com/office/drawing/2014/main" id="{540A730C-8A58-8CB2-458E-02E6DD61ADC4}"/>
              </a:ext>
            </a:extLst>
          </p:cNvPr>
          <p:cNvSpPr/>
          <p:nvPr userDrawn="1"/>
        </p:nvSpPr>
        <p:spPr>
          <a:xfrm>
            <a:off x="612382" y="6792818"/>
            <a:ext cx="11579618" cy="69621"/>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6" name="Corde 5">
            <a:extLst>
              <a:ext uri="{FF2B5EF4-FFF2-40B4-BE49-F238E27FC236}">
                <a16:creationId xmlns:a16="http://schemas.microsoft.com/office/drawing/2014/main" id="{22EBB07F-4EE1-CF57-8653-471EFF11329C}"/>
              </a:ext>
            </a:extLst>
          </p:cNvPr>
          <p:cNvSpPr/>
          <p:nvPr userDrawn="1"/>
        </p:nvSpPr>
        <p:spPr>
          <a:xfrm>
            <a:off x="999525" y="6688846"/>
            <a:ext cx="482979" cy="355590"/>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8" name="Espace réservé du texte 10">
            <a:extLst>
              <a:ext uri="{FF2B5EF4-FFF2-40B4-BE49-F238E27FC236}">
                <a16:creationId xmlns:a16="http://schemas.microsoft.com/office/drawing/2014/main" id="{5AC59F13-CBD0-0C7A-7CC1-58F09F2A464E}"/>
              </a:ext>
            </a:extLst>
          </p:cNvPr>
          <p:cNvSpPr>
            <a:spLocks noGrp="1"/>
          </p:cNvSpPr>
          <p:nvPr>
            <p:ph type="body" sz="quarter" idx="11" hasCustomPrompt="1"/>
          </p:nvPr>
        </p:nvSpPr>
        <p:spPr>
          <a:xfrm>
            <a:off x="755226" y="6419806"/>
            <a:ext cx="1591987" cy="286356"/>
          </a:xfrm>
        </p:spPr>
        <p:txBody>
          <a:bodyPr/>
          <a:lstStyle>
            <a:lvl1pPr marL="0" indent="0">
              <a:buNone/>
              <a:defRPr sz="1452" b="1"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PPT </a:t>
            </a:r>
          </a:p>
        </p:txBody>
      </p:sp>
      <p:cxnSp>
        <p:nvCxnSpPr>
          <p:cNvPr id="10" name="Connecteur droit 9">
            <a:extLst>
              <a:ext uri="{FF2B5EF4-FFF2-40B4-BE49-F238E27FC236}">
                <a16:creationId xmlns:a16="http://schemas.microsoft.com/office/drawing/2014/main" id="{FC17B94D-1AFE-AA79-984C-7153A6F662E2}"/>
              </a:ext>
            </a:extLst>
          </p:cNvPr>
          <p:cNvCxnSpPr>
            <a:cxnSpLocks/>
          </p:cNvCxnSpPr>
          <p:nvPr userDrawn="1"/>
        </p:nvCxnSpPr>
        <p:spPr>
          <a:xfrm flipV="1">
            <a:off x="2364641" y="6460563"/>
            <a:ext cx="0" cy="196144"/>
          </a:xfrm>
          <a:prstGeom prst="line">
            <a:avLst/>
          </a:prstGeom>
          <a:ln/>
        </p:spPr>
        <p:style>
          <a:lnRef idx="1">
            <a:schemeClr val="accent4"/>
          </a:lnRef>
          <a:fillRef idx="0">
            <a:schemeClr val="accent4"/>
          </a:fillRef>
          <a:effectRef idx="0">
            <a:schemeClr val="accent4"/>
          </a:effectRef>
          <a:fontRef idx="minor">
            <a:schemeClr val="tx1"/>
          </a:fontRef>
        </p:style>
      </p:cxnSp>
      <p:sp>
        <p:nvSpPr>
          <p:cNvPr id="12" name="Espace réservé du texte 10">
            <a:extLst>
              <a:ext uri="{FF2B5EF4-FFF2-40B4-BE49-F238E27FC236}">
                <a16:creationId xmlns:a16="http://schemas.microsoft.com/office/drawing/2014/main" id="{04442796-28D4-E0FE-D58C-E82D40107844}"/>
              </a:ext>
            </a:extLst>
          </p:cNvPr>
          <p:cNvSpPr>
            <a:spLocks noGrp="1"/>
          </p:cNvSpPr>
          <p:nvPr>
            <p:ph type="body" sz="quarter" idx="12" hasCustomPrompt="1"/>
          </p:nvPr>
        </p:nvSpPr>
        <p:spPr>
          <a:xfrm>
            <a:off x="2382068" y="6421559"/>
            <a:ext cx="3129345" cy="284603"/>
          </a:xfrm>
        </p:spPr>
        <p:txBody>
          <a:bodyPr/>
          <a:lstStyle>
            <a:lvl1pPr marL="0" indent="0">
              <a:buNone/>
              <a:defRPr sz="1452" b="0"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GRANDE PARTIE</a:t>
            </a:r>
          </a:p>
        </p:txBody>
      </p:sp>
    </p:spTree>
    <p:extLst>
      <p:ext uri="{BB962C8B-B14F-4D97-AF65-F5344CB8AC3E}">
        <p14:creationId xmlns:p14="http://schemas.microsoft.com/office/powerpoint/2010/main" val="406306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86B22554-16E9-7E43-6A6C-AB1E96D2B5D1}"/>
              </a:ext>
            </a:extLst>
          </p:cNvPr>
          <p:cNvSpPr>
            <a:spLocks noGrp="1"/>
          </p:cNvSpPr>
          <p:nvPr>
            <p:ph type="pic" sz="quarter" idx="10"/>
          </p:nvPr>
        </p:nvSpPr>
        <p:spPr>
          <a:xfrm>
            <a:off x="6589292" y="0"/>
            <a:ext cx="5602709" cy="6858000"/>
          </a:xfrm>
          <a:prstGeom prst="rect">
            <a:avLst/>
          </a:prstGeom>
        </p:spPr>
        <p:txBody>
          <a:bodyPr/>
          <a:lstStyle/>
          <a:p>
            <a:r>
              <a:rPr lang="fr-FR"/>
              <a:t>Cliquez sur l'icône pour ajouter une image</a:t>
            </a:r>
          </a:p>
        </p:txBody>
      </p:sp>
      <p:pic>
        <p:nvPicPr>
          <p:cNvPr id="4" name="Image 3">
            <a:extLst>
              <a:ext uri="{FF2B5EF4-FFF2-40B4-BE49-F238E27FC236}">
                <a16:creationId xmlns:a16="http://schemas.microsoft.com/office/drawing/2014/main" id="{814A33F3-C232-C978-121D-8874DC27CFBF}"/>
              </a:ext>
            </a:extLst>
          </p:cNvPr>
          <p:cNvPicPr>
            <a:picLocks noChangeAspect="1"/>
          </p:cNvPicPr>
          <p:nvPr userDrawn="1"/>
        </p:nvPicPr>
        <p:blipFill>
          <a:blip r:embed="rId2"/>
          <a:stretch>
            <a:fillRect/>
          </a:stretch>
        </p:blipFill>
        <p:spPr>
          <a:xfrm>
            <a:off x="643285" y="395195"/>
            <a:ext cx="3429091" cy="717046"/>
          </a:xfrm>
          <a:prstGeom prst="rect">
            <a:avLst/>
          </a:prstGeom>
        </p:spPr>
      </p:pic>
      <p:sp>
        <p:nvSpPr>
          <p:cNvPr id="5" name="Espace réservé du texte 10">
            <a:extLst>
              <a:ext uri="{FF2B5EF4-FFF2-40B4-BE49-F238E27FC236}">
                <a16:creationId xmlns:a16="http://schemas.microsoft.com/office/drawing/2014/main" id="{88EEB6FA-F883-D57D-E542-3ACF8FDEB868}"/>
              </a:ext>
            </a:extLst>
          </p:cNvPr>
          <p:cNvSpPr>
            <a:spLocks noGrp="1"/>
          </p:cNvSpPr>
          <p:nvPr>
            <p:ph type="body" sz="quarter" idx="14" hasCustomPrompt="1"/>
          </p:nvPr>
        </p:nvSpPr>
        <p:spPr>
          <a:xfrm>
            <a:off x="1314084" y="2084593"/>
            <a:ext cx="4714294" cy="2738442"/>
          </a:xfrm>
        </p:spPr>
        <p:txBody>
          <a:bodyPr wrap="square">
            <a:spAutoFit/>
          </a:bodyPr>
          <a:lstStyle>
            <a:lvl1pPr marL="414772" indent="-414772">
              <a:buFont typeface="Arial" panose="020B0604020202020204" pitchFamily="34" charset="0"/>
              <a:buChar char="•"/>
              <a:defRPr sz="1361"/>
            </a:lvl1pPr>
          </a:lstStyle>
          <a:p>
            <a:r>
              <a:rPr lang="fr-FR" dirty="0" err="1">
                <a:effectLst/>
                <a:latin typeface="Verdana" panose="020B0604030504040204" pitchFamily="34" charset="0"/>
              </a:rPr>
              <a:t>Ones</a:t>
            </a:r>
            <a:r>
              <a:rPr lang="fr-FR" dirty="0">
                <a:effectLst/>
                <a:latin typeface="Verdana" panose="020B0604030504040204" pitchFamily="34" charset="0"/>
              </a:rPr>
              <a:t> con </a:t>
            </a:r>
            <a:r>
              <a:rPr lang="fr-FR" dirty="0" err="1">
                <a:effectLst/>
                <a:latin typeface="Verdana" panose="020B0604030504040204" pitchFamily="34" charset="0"/>
              </a:rPr>
              <a:t>porro</a:t>
            </a:r>
            <a:r>
              <a:rPr lang="fr-FR" dirty="0">
                <a:effectLst/>
                <a:latin typeface="Verdana" panose="020B0604030504040204" pitchFamily="34" charset="0"/>
              </a:rPr>
              <a:t> </a:t>
            </a:r>
            <a:r>
              <a:rPr lang="fr-FR" dirty="0" err="1">
                <a:effectLst/>
                <a:latin typeface="Verdana" panose="020B0604030504040204" pitchFamily="34" charset="0"/>
              </a:rPr>
              <a:t>tor</a:t>
            </a:r>
            <a:r>
              <a:rPr lang="fr-FR" dirty="0">
                <a:effectLst/>
                <a:latin typeface="Verdana" panose="020B0604030504040204" pitchFamily="34" charset="0"/>
              </a:rPr>
              <a:t> accus as </a:t>
            </a:r>
            <a:r>
              <a:rPr lang="fr-FR" dirty="0" err="1">
                <a:effectLst/>
                <a:latin typeface="Verdana" panose="020B0604030504040204" pitchFamily="34" charset="0"/>
              </a:rPr>
              <a:t>elique</a:t>
            </a:r>
            <a:r>
              <a:rPr lang="fr-FR" dirty="0">
                <a:effectLst/>
                <a:latin typeface="Verdana" panose="020B0604030504040204" pitchFamily="34" charset="0"/>
              </a:rPr>
              <a:t> </a:t>
            </a:r>
            <a:r>
              <a:rPr lang="fr-FR" dirty="0" err="1">
                <a:effectLst/>
                <a:latin typeface="Verdana" panose="020B0604030504040204" pitchFamily="34" charset="0"/>
              </a:rPr>
              <a:t>cuptae</a:t>
            </a:r>
            <a:r>
              <a:rPr lang="fr-FR" dirty="0">
                <a:effectLst/>
                <a:latin typeface="Verdana" panose="020B0604030504040204" pitchFamily="34" charset="0"/>
              </a:rPr>
              <a:t> </a:t>
            </a:r>
            <a:r>
              <a:rPr lang="fr-FR" dirty="0" err="1">
                <a:effectLst/>
                <a:latin typeface="Verdana" panose="020B0604030504040204" pitchFamily="34" charset="0"/>
              </a:rPr>
              <a:t>sit</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sit</a:t>
            </a:r>
            <a:r>
              <a:rPr lang="fr-FR" dirty="0">
                <a:effectLst/>
                <a:latin typeface="Verdana" panose="020B0604030504040204" pitchFamily="34" charset="0"/>
              </a:rPr>
              <a:t> ex-</a:t>
            </a:r>
            <a:r>
              <a:rPr lang="fr-FR" dirty="0" err="1">
                <a:effectLst/>
                <a:latin typeface="Verdana" panose="020B0604030504040204" pitchFamily="34" charset="0"/>
              </a:rPr>
              <a:t>plaut</a:t>
            </a:r>
            <a:r>
              <a:rPr lang="fr-FR" dirty="0">
                <a:effectLst/>
                <a:latin typeface="Verdana" panose="020B0604030504040204" pitchFamily="34" charset="0"/>
              </a:rPr>
              <a:t> </a:t>
            </a:r>
            <a:r>
              <a:rPr lang="fr-FR" dirty="0" err="1">
                <a:effectLst/>
                <a:latin typeface="Verdana" panose="020B0604030504040204" pitchFamily="34" charset="0"/>
              </a:rPr>
              <a:t>untem</a:t>
            </a:r>
            <a:r>
              <a:rPr lang="fr-FR" dirty="0">
                <a:effectLst/>
                <a:latin typeface="Verdana" panose="020B0604030504040204" pitchFamily="34" charset="0"/>
              </a:rPr>
              <a:t> qui nia </a:t>
            </a:r>
            <a:r>
              <a:rPr lang="fr-FR" dirty="0" err="1">
                <a:effectLst/>
                <a:latin typeface="Verdana" panose="020B0604030504040204" pitchFamily="34" charset="0"/>
              </a:rPr>
              <a:t>simporeped</a:t>
            </a:r>
            <a:r>
              <a:rPr lang="fr-FR" dirty="0">
                <a:effectLst/>
                <a:latin typeface="Verdana" panose="020B0604030504040204" pitchFamily="34" charset="0"/>
              </a:rPr>
              <a:t> </a:t>
            </a:r>
            <a:r>
              <a:rPr lang="fr-FR" dirty="0" err="1">
                <a:effectLst/>
                <a:latin typeface="Verdana" panose="020B0604030504040204" pitchFamily="34" charset="0"/>
              </a:rPr>
              <a:t>evellaborum</a:t>
            </a:r>
            <a:r>
              <a:rPr lang="fr-FR" dirty="0">
                <a:effectLst/>
                <a:latin typeface="Verdana" panose="020B0604030504040204" pitchFamily="34" charset="0"/>
              </a:rPr>
              <a:t> </a:t>
            </a:r>
            <a:r>
              <a:rPr lang="fr-FR" dirty="0" err="1">
                <a:effectLst/>
                <a:latin typeface="Verdana" panose="020B0604030504040204" pitchFamily="34" charset="0"/>
              </a:rPr>
              <a:t>lab</a:t>
            </a:r>
            <a:r>
              <a:rPr lang="fr-FR" dirty="0">
                <a:effectLst/>
                <a:latin typeface="Verdana" panose="020B0604030504040204" pitchFamily="34" charset="0"/>
              </a:rPr>
              <a:t> </a:t>
            </a:r>
            <a:r>
              <a:rPr lang="fr-FR" dirty="0" err="1">
                <a:effectLst/>
                <a:latin typeface="Verdana" panose="020B0604030504040204" pitchFamily="34" charset="0"/>
              </a:rPr>
              <a:t>ium</a:t>
            </a:r>
            <a:r>
              <a:rPr lang="fr-FR" dirty="0">
                <a:effectLst/>
                <a:latin typeface="Verdana" panose="020B0604030504040204" pitchFamily="34" charset="0"/>
              </a:rPr>
              <a:t> </a:t>
            </a:r>
            <a:r>
              <a:rPr lang="fr-FR" dirty="0" err="1">
                <a:effectLst/>
                <a:latin typeface="Verdana" panose="020B0604030504040204" pitchFamily="34" charset="0"/>
              </a:rPr>
              <a:t>dolup</a:t>
            </a:r>
            <a:r>
              <a:rPr lang="fr-FR" dirty="0">
                <a:effectLst/>
                <a:latin typeface="Verdana" panose="020B0604030504040204" pitchFamily="34" charset="0"/>
              </a:rPr>
              <a:t>-tus rente </a:t>
            </a:r>
            <a:br>
              <a:rPr lang="fr-FR" dirty="0">
                <a:effectLst/>
                <a:latin typeface="Verdana" panose="020B0604030504040204" pitchFamily="34" charset="0"/>
              </a:rPr>
            </a:br>
            <a:r>
              <a:rPr lang="fr-FR" dirty="0" err="1">
                <a:effectLst/>
                <a:latin typeface="Verdana" panose="020B0604030504040204" pitchFamily="34" charset="0"/>
              </a:rPr>
              <a:t>vid</a:t>
            </a:r>
            <a:r>
              <a:rPr lang="fr-FR" dirty="0">
                <a:effectLst/>
                <a:latin typeface="Verdana" panose="020B0604030504040204" pitchFamily="34" charset="0"/>
              </a:rPr>
              <a:t> </a:t>
            </a:r>
            <a:r>
              <a:rPr lang="fr-FR" dirty="0" err="1">
                <a:effectLst/>
                <a:latin typeface="Verdana" panose="020B0604030504040204" pitchFamily="34" charset="0"/>
              </a:rPr>
              <a:t>moluptusa</a:t>
            </a:r>
            <a:r>
              <a:rPr lang="fr-FR" dirty="0">
                <a:effectLst/>
                <a:latin typeface="Verdana" panose="020B0604030504040204" pitchFamily="34" charset="0"/>
              </a:rPr>
              <a:t> qui of </a:t>
            </a:r>
            <a:r>
              <a:rPr lang="fr-FR" dirty="0" err="1">
                <a:effectLst/>
                <a:latin typeface="Verdana" panose="020B0604030504040204" pitchFamily="34" charset="0"/>
              </a:rPr>
              <a:t>cia</a:t>
            </a:r>
            <a:r>
              <a:rPr lang="fr-FR" dirty="0">
                <a:effectLst/>
                <a:latin typeface="Verdana" panose="020B0604030504040204" pitchFamily="34" charset="0"/>
              </a:rPr>
              <a:t> </a:t>
            </a:r>
            <a:r>
              <a:rPr lang="fr-FR" dirty="0" err="1">
                <a:effectLst/>
                <a:latin typeface="Verdana" panose="020B0604030504040204" pitchFamily="34" charset="0"/>
              </a:rPr>
              <a:t>prest</a:t>
            </a:r>
            <a:endParaRPr lang="fr-FR" dirty="0">
              <a:effectLst/>
              <a:latin typeface="Verdana" panose="020B0604030504040204" pitchFamily="34" charset="0"/>
            </a:endParaRPr>
          </a:p>
          <a:p>
            <a:r>
              <a:rPr lang="fr-FR" dirty="0" err="1">
                <a:effectLst/>
                <a:latin typeface="Verdana" panose="020B0604030504040204" pitchFamily="34" charset="0"/>
              </a:rPr>
              <a:t>Quam</a:t>
            </a:r>
            <a:r>
              <a:rPr lang="fr-FR" dirty="0">
                <a:effectLst/>
                <a:latin typeface="Verdana" panose="020B0604030504040204" pitchFamily="34" charset="0"/>
              </a:rPr>
              <a:t> quo </a:t>
            </a:r>
            <a:r>
              <a:rPr lang="fr-FR" dirty="0" err="1">
                <a:effectLst/>
                <a:latin typeface="Verdana" panose="020B0604030504040204" pitchFamily="34" charset="0"/>
              </a:rPr>
              <a:t>duciatu</a:t>
            </a:r>
            <a:r>
              <a:rPr lang="fr-FR" dirty="0">
                <a:effectLst/>
                <a:latin typeface="Verdana" panose="020B0604030504040204" pitchFamily="34" charset="0"/>
              </a:rPr>
              <a:t> </a:t>
            </a:r>
            <a:r>
              <a:rPr lang="fr-FR" dirty="0" err="1">
                <a:effectLst/>
                <a:latin typeface="Verdana" panose="020B0604030504040204" pitchFamily="34" charset="0"/>
              </a:rPr>
              <a:t>ressit</a:t>
            </a:r>
            <a:r>
              <a:rPr lang="fr-FR" dirty="0">
                <a:effectLst/>
                <a:latin typeface="Verdana" panose="020B0604030504040204" pitchFamily="34" charset="0"/>
              </a:rPr>
              <a:t>, as </a:t>
            </a:r>
            <a:r>
              <a:rPr lang="fr-FR" dirty="0" err="1">
                <a:effectLst/>
                <a:latin typeface="Verdana" panose="020B0604030504040204" pitchFamily="34" charset="0"/>
              </a:rPr>
              <a:t>acersperia</a:t>
            </a:r>
            <a:r>
              <a:rPr lang="fr-FR" dirty="0">
                <a:effectLst/>
                <a:latin typeface="Verdana" panose="020B0604030504040204" pitchFamily="34" charset="0"/>
              </a:rPr>
              <a:t> </a:t>
            </a:r>
            <a:r>
              <a:rPr lang="fr-FR" dirty="0" err="1">
                <a:effectLst/>
                <a:latin typeface="Verdana" panose="020B0604030504040204" pitchFamily="34" charset="0"/>
              </a:rPr>
              <a:t>cuptaquis</a:t>
            </a:r>
            <a:r>
              <a:rPr lang="fr-FR" dirty="0">
                <a:effectLst/>
                <a:latin typeface="Verdana" panose="020B0604030504040204" pitchFamily="34" charset="0"/>
              </a:rPr>
              <a:t> </a:t>
            </a:r>
            <a:br>
              <a:rPr lang="fr-FR" dirty="0">
                <a:effectLst/>
                <a:latin typeface="Verdana" panose="020B0604030504040204" pitchFamily="34" charset="0"/>
              </a:rPr>
            </a:br>
            <a:r>
              <a:rPr lang="fr-FR" dirty="0">
                <a:effectLst/>
                <a:latin typeface="Verdana" panose="020B0604030504040204" pitchFamily="34" charset="0"/>
              </a:rPr>
              <a:t>as ut mo </a:t>
            </a:r>
            <a:r>
              <a:rPr lang="fr-FR" dirty="0" err="1">
                <a:effectLst/>
                <a:latin typeface="Verdana" panose="020B0604030504040204" pitchFamily="34" charset="0"/>
              </a:rPr>
              <a:t>ventur</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vel</a:t>
            </a:r>
            <a:r>
              <a:rPr lang="fr-FR" dirty="0">
                <a:effectLst/>
                <a:latin typeface="Verdana" panose="020B0604030504040204" pitchFamily="34" charset="0"/>
              </a:rPr>
              <a:t> </a:t>
            </a:r>
            <a:r>
              <a:rPr lang="fr-FR" dirty="0" err="1">
                <a:effectLst/>
                <a:latin typeface="Verdana" panose="020B0604030504040204" pitchFamily="34" charset="0"/>
              </a:rPr>
              <a:t>iditatem</a:t>
            </a:r>
            <a:r>
              <a:rPr lang="fr-FR" dirty="0">
                <a:effectLst/>
                <a:latin typeface="Verdana" panose="020B0604030504040204" pitchFamily="34" charset="0"/>
              </a:rPr>
              <a:t> que </a:t>
            </a:r>
            <a:r>
              <a:rPr lang="fr-FR" dirty="0" err="1">
                <a:effectLst/>
                <a:latin typeface="Verdana" panose="020B0604030504040204" pitchFamily="34" charset="0"/>
              </a:rPr>
              <a:t>pero</a:t>
            </a:r>
            <a:endParaRPr lang="fr-FR" dirty="0">
              <a:effectLst/>
              <a:latin typeface="Verdana" panose="020B0604030504040204" pitchFamily="34" charset="0"/>
            </a:endParaRPr>
          </a:p>
          <a:p>
            <a:r>
              <a:rPr lang="fr-FR" dirty="0">
                <a:effectLst/>
                <a:latin typeface="Verdana" panose="020B0604030504040204" pitchFamily="34" charset="0"/>
              </a:rPr>
              <a:t>As </a:t>
            </a:r>
            <a:r>
              <a:rPr lang="fr-FR" dirty="0" err="1">
                <a:effectLst/>
                <a:latin typeface="Verdana" panose="020B0604030504040204" pitchFamily="34" charset="0"/>
              </a:rPr>
              <a:t>acersperia</a:t>
            </a:r>
            <a:r>
              <a:rPr lang="fr-FR" dirty="0">
                <a:effectLst/>
                <a:latin typeface="Verdana" panose="020B0604030504040204" pitchFamily="34" charset="0"/>
              </a:rPr>
              <a:t> </a:t>
            </a:r>
            <a:r>
              <a:rPr lang="fr-FR" dirty="0" err="1">
                <a:effectLst/>
                <a:latin typeface="Verdana" panose="020B0604030504040204" pitchFamily="34" charset="0"/>
              </a:rPr>
              <a:t>cuptaquis</a:t>
            </a:r>
            <a:r>
              <a:rPr lang="fr-FR" dirty="0">
                <a:effectLst/>
                <a:latin typeface="Verdana" panose="020B0604030504040204" pitchFamily="34" charset="0"/>
              </a:rPr>
              <a:t> as ut mo </a:t>
            </a:r>
            <a:r>
              <a:rPr lang="fr-FR" dirty="0" err="1">
                <a:effectLst/>
                <a:latin typeface="Verdana" panose="020B0604030504040204" pitchFamily="34" charset="0"/>
              </a:rPr>
              <a:t>ventur</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a:t>
            </a:r>
            <a:r>
              <a:rPr lang="fr-FR" dirty="0" err="1">
                <a:effectLst/>
                <a:latin typeface="Verdana" panose="020B0604030504040204" pitchFamily="34" charset="0"/>
              </a:rPr>
              <a:t>vel</a:t>
            </a:r>
            <a:r>
              <a:rPr lang="fr-FR" dirty="0">
                <a:effectLst/>
                <a:latin typeface="Verdana" panose="020B0604030504040204" pitchFamily="34" charset="0"/>
              </a:rPr>
              <a:t> </a:t>
            </a:r>
            <a:r>
              <a:rPr lang="fr-FR" dirty="0" err="1">
                <a:effectLst/>
                <a:latin typeface="Verdana" panose="020B0604030504040204" pitchFamily="34" charset="0"/>
              </a:rPr>
              <a:t>idittem</a:t>
            </a:r>
            <a:r>
              <a:rPr lang="fr-FR" dirty="0">
                <a:effectLst/>
                <a:latin typeface="Verdana" panose="020B0604030504040204" pitchFamily="34" charset="0"/>
              </a:rPr>
              <a:t> que </a:t>
            </a:r>
            <a:r>
              <a:rPr lang="fr-FR" dirty="0" err="1">
                <a:effectLst/>
                <a:latin typeface="Verdana" panose="020B0604030504040204" pitchFamily="34" charset="0"/>
              </a:rPr>
              <a:t>pero</a:t>
            </a:r>
            <a:r>
              <a:rPr lang="fr-FR" dirty="0">
                <a:effectLst/>
                <a:latin typeface="Verdana" panose="020B0604030504040204" pitchFamily="34" charset="0"/>
              </a:rPr>
              <a:t> quat rente </a:t>
            </a:r>
            <a:r>
              <a:rPr lang="fr-FR" dirty="0" err="1">
                <a:effectLst/>
                <a:latin typeface="Verdana" panose="020B0604030504040204" pitchFamily="34" charset="0"/>
              </a:rPr>
              <a:t>vid</a:t>
            </a:r>
            <a:r>
              <a:rPr lang="fr-FR" dirty="0">
                <a:effectLst/>
                <a:latin typeface="Verdana" panose="020B0604030504040204" pitchFamily="34" charset="0"/>
              </a:rPr>
              <a:t> </a:t>
            </a:r>
            <a:r>
              <a:rPr lang="fr-FR" dirty="0" err="1">
                <a:effectLst/>
                <a:latin typeface="Verdana" panose="020B0604030504040204" pitchFamily="34" charset="0"/>
              </a:rPr>
              <a:t>moluptusa</a:t>
            </a:r>
            <a:r>
              <a:rPr lang="fr-FR" dirty="0">
                <a:effectLst/>
                <a:latin typeface="Verdana" panose="020B0604030504040204" pitchFamily="34" charset="0"/>
              </a:rPr>
              <a:t> qui of </a:t>
            </a:r>
            <a:r>
              <a:rPr lang="fr-FR" dirty="0" err="1">
                <a:effectLst/>
                <a:latin typeface="Verdana" panose="020B0604030504040204" pitchFamily="34" charset="0"/>
              </a:rPr>
              <a:t>cia</a:t>
            </a:r>
            <a:r>
              <a:rPr lang="fr-FR" dirty="0">
                <a:effectLst/>
                <a:latin typeface="Verdana" panose="020B0604030504040204" pitchFamily="34" charset="0"/>
              </a:rPr>
              <a:t> </a:t>
            </a:r>
            <a:r>
              <a:rPr lang="fr-FR" dirty="0" err="1">
                <a:effectLst/>
                <a:latin typeface="Verdana" panose="020B0604030504040204" pitchFamily="34" charset="0"/>
              </a:rPr>
              <a:t>prest</a:t>
            </a:r>
            <a:r>
              <a:rPr lang="fr-FR" dirty="0">
                <a:effectLst/>
                <a:latin typeface="Verdana" panose="020B0604030504040204" pitchFamily="34" charset="0"/>
              </a:rPr>
              <a:t>, </a:t>
            </a:r>
            <a:r>
              <a:rPr lang="fr-FR" dirty="0" err="1">
                <a:effectLst/>
                <a:latin typeface="Verdana" panose="020B0604030504040204" pitchFamily="34" charset="0"/>
              </a:rPr>
              <a:t>quam</a:t>
            </a:r>
            <a:r>
              <a:rPr lang="fr-FR" dirty="0">
                <a:effectLst/>
                <a:latin typeface="Verdana" panose="020B0604030504040204" pitchFamily="34" charset="0"/>
              </a:rPr>
              <a:t> quo </a:t>
            </a:r>
            <a:r>
              <a:rPr lang="fr-FR" dirty="0" err="1">
                <a:effectLst/>
                <a:latin typeface="Verdana" panose="020B0604030504040204" pitchFamily="34" charset="0"/>
              </a:rPr>
              <a:t>duciatu</a:t>
            </a:r>
            <a:r>
              <a:rPr lang="fr-FR" dirty="0">
                <a:effectLst/>
                <a:latin typeface="Verdana" panose="020B0604030504040204" pitchFamily="34" charset="0"/>
              </a:rPr>
              <a:t> </a:t>
            </a:r>
            <a:r>
              <a:rPr lang="fr-FR" dirty="0" err="1">
                <a:effectLst/>
                <a:latin typeface="Verdana" panose="020B0604030504040204" pitchFamily="34" charset="0"/>
              </a:rPr>
              <a:t>ressit</a:t>
            </a:r>
            <a:r>
              <a:rPr lang="fr-FR" dirty="0">
                <a:effectLst/>
                <a:latin typeface="Verdana" panose="020B0604030504040204" pitchFamily="34" charset="0"/>
              </a:rPr>
              <a:t>, as </a:t>
            </a:r>
            <a:r>
              <a:rPr lang="fr-FR" dirty="0" err="1">
                <a:effectLst/>
                <a:latin typeface="Verdana" panose="020B0604030504040204" pitchFamily="34" charset="0"/>
              </a:rPr>
              <a:t>acersperia</a:t>
            </a:r>
            <a:r>
              <a:rPr lang="fr-FR" dirty="0">
                <a:effectLst/>
                <a:latin typeface="Verdana" panose="020B0604030504040204" pitchFamily="34" charset="0"/>
              </a:rPr>
              <a:t>.</a:t>
            </a:r>
          </a:p>
          <a:p>
            <a:pPr lvl="0"/>
            <a:endParaRPr lang="fr-FR" dirty="0"/>
          </a:p>
        </p:txBody>
      </p:sp>
      <p:sp>
        <p:nvSpPr>
          <p:cNvPr id="8" name="Rectangle 7">
            <a:extLst>
              <a:ext uri="{FF2B5EF4-FFF2-40B4-BE49-F238E27FC236}">
                <a16:creationId xmlns:a16="http://schemas.microsoft.com/office/drawing/2014/main" id="{5C5915E4-D20A-ACD1-9DC5-CFB8357E73C4}"/>
              </a:ext>
            </a:extLst>
          </p:cNvPr>
          <p:cNvSpPr/>
          <p:nvPr userDrawn="1"/>
        </p:nvSpPr>
        <p:spPr>
          <a:xfrm>
            <a:off x="612382" y="6792818"/>
            <a:ext cx="11579618" cy="69621"/>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9" name="Corde 8">
            <a:extLst>
              <a:ext uri="{FF2B5EF4-FFF2-40B4-BE49-F238E27FC236}">
                <a16:creationId xmlns:a16="http://schemas.microsoft.com/office/drawing/2014/main" id="{F97288D3-BA88-BC6B-E8BF-AA199D6E6FA6}"/>
              </a:ext>
            </a:extLst>
          </p:cNvPr>
          <p:cNvSpPr/>
          <p:nvPr userDrawn="1"/>
        </p:nvSpPr>
        <p:spPr>
          <a:xfrm>
            <a:off x="999525" y="6688846"/>
            <a:ext cx="482979" cy="355590"/>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17" name="Espace réservé du texte 10">
            <a:extLst>
              <a:ext uri="{FF2B5EF4-FFF2-40B4-BE49-F238E27FC236}">
                <a16:creationId xmlns:a16="http://schemas.microsoft.com/office/drawing/2014/main" id="{B85144A9-303C-8CDF-3550-A1A225410B5C}"/>
              </a:ext>
            </a:extLst>
          </p:cNvPr>
          <p:cNvSpPr>
            <a:spLocks noGrp="1"/>
          </p:cNvSpPr>
          <p:nvPr>
            <p:ph type="body" sz="quarter" idx="11" hasCustomPrompt="1"/>
          </p:nvPr>
        </p:nvSpPr>
        <p:spPr>
          <a:xfrm>
            <a:off x="755226" y="6419806"/>
            <a:ext cx="1591987" cy="286356"/>
          </a:xfrm>
        </p:spPr>
        <p:txBody>
          <a:bodyPr/>
          <a:lstStyle>
            <a:lvl1pPr marL="0" indent="0">
              <a:buNone/>
              <a:defRPr sz="1452" b="1"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PPT </a:t>
            </a:r>
          </a:p>
        </p:txBody>
      </p:sp>
      <p:cxnSp>
        <p:nvCxnSpPr>
          <p:cNvPr id="18" name="Connecteur droit 17">
            <a:extLst>
              <a:ext uri="{FF2B5EF4-FFF2-40B4-BE49-F238E27FC236}">
                <a16:creationId xmlns:a16="http://schemas.microsoft.com/office/drawing/2014/main" id="{F7726676-6D90-EAF3-F434-FDBEE901FBF3}"/>
              </a:ext>
            </a:extLst>
          </p:cNvPr>
          <p:cNvCxnSpPr>
            <a:cxnSpLocks/>
          </p:cNvCxnSpPr>
          <p:nvPr userDrawn="1"/>
        </p:nvCxnSpPr>
        <p:spPr>
          <a:xfrm flipV="1">
            <a:off x="2364641" y="6460563"/>
            <a:ext cx="0" cy="196144"/>
          </a:xfrm>
          <a:prstGeom prst="line">
            <a:avLst/>
          </a:prstGeom>
          <a:ln/>
        </p:spPr>
        <p:style>
          <a:lnRef idx="1">
            <a:schemeClr val="accent4"/>
          </a:lnRef>
          <a:fillRef idx="0">
            <a:schemeClr val="accent4"/>
          </a:fillRef>
          <a:effectRef idx="0">
            <a:schemeClr val="accent4"/>
          </a:effectRef>
          <a:fontRef idx="minor">
            <a:schemeClr val="tx1"/>
          </a:fontRef>
        </p:style>
      </p:cxnSp>
      <p:sp>
        <p:nvSpPr>
          <p:cNvPr id="19" name="Espace réservé du texte 10">
            <a:extLst>
              <a:ext uri="{FF2B5EF4-FFF2-40B4-BE49-F238E27FC236}">
                <a16:creationId xmlns:a16="http://schemas.microsoft.com/office/drawing/2014/main" id="{20064E4A-B688-30DE-8F40-BAFF04C5F057}"/>
              </a:ext>
            </a:extLst>
          </p:cNvPr>
          <p:cNvSpPr>
            <a:spLocks noGrp="1"/>
          </p:cNvSpPr>
          <p:nvPr>
            <p:ph type="body" sz="quarter" idx="12" hasCustomPrompt="1"/>
          </p:nvPr>
        </p:nvSpPr>
        <p:spPr>
          <a:xfrm>
            <a:off x="2382068" y="6421559"/>
            <a:ext cx="3129345" cy="284603"/>
          </a:xfrm>
        </p:spPr>
        <p:txBody>
          <a:bodyPr/>
          <a:lstStyle>
            <a:lvl1pPr marL="0" indent="0">
              <a:buNone/>
              <a:defRPr sz="1452" b="0"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GRANDE PARTIE</a:t>
            </a:r>
          </a:p>
        </p:txBody>
      </p:sp>
    </p:spTree>
    <p:extLst>
      <p:ext uri="{BB962C8B-B14F-4D97-AF65-F5344CB8AC3E}">
        <p14:creationId xmlns:p14="http://schemas.microsoft.com/office/powerpoint/2010/main" val="144260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5C1338-F8D8-6D6C-9E4C-417CE1B10B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1A1CB4D-E2C4-44E4-3663-04237326FA4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7509E2-8B54-0465-6463-EB3533B7ACF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A5BAED3-B8B4-504F-3E08-BC8323F938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B0CA37-8014-8A5F-7002-F2E0B74F3E0F}"/>
              </a:ext>
            </a:extLst>
          </p:cNvPr>
          <p:cNvSpPr>
            <a:spLocks noGrp="1"/>
          </p:cNvSpPr>
          <p:nvPr>
            <p:ph type="sldNum" sz="quarter" idx="12"/>
          </p:nvPr>
        </p:nvSpPr>
        <p:spPr/>
        <p:txBody>
          <a:bodyPr/>
          <a:lstStyle/>
          <a:p>
            <a:fld id="{C4225E6A-64CE-4F50-A3AC-8DBA533D9DE4}" type="slidenum">
              <a:rPr lang="fr-FR" smtClean="0"/>
              <a:t>‹N°›</a:t>
            </a:fld>
            <a:endParaRPr lang="fr-FR"/>
          </a:p>
        </p:txBody>
      </p:sp>
    </p:spTree>
    <p:extLst>
      <p:ext uri="{BB962C8B-B14F-4D97-AF65-F5344CB8AC3E}">
        <p14:creationId xmlns:p14="http://schemas.microsoft.com/office/powerpoint/2010/main" val="961066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60306BBB-1625-DFEE-F09B-EA0507BB187E}"/>
              </a:ext>
            </a:extLst>
          </p:cNvPr>
          <p:cNvSpPr>
            <a:spLocks noGrp="1"/>
          </p:cNvSpPr>
          <p:nvPr>
            <p:ph type="pic" sz="quarter" idx="10"/>
          </p:nvPr>
        </p:nvSpPr>
        <p:spPr>
          <a:xfrm>
            <a:off x="5981049" y="334115"/>
            <a:ext cx="6372062" cy="6523885"/>
          </a:xfrm>
          <a:prstGeom prst="rect">
            <a:avLst/>
          </a:prstGeom>
        </p:spPr>
        <p:txBody>
          <a:bodyPr/>
          <a:lstStyle/>
          <a:p>
            <a:r>
              <a:rPr lang="fr-FR"/>
              <a:t>Cliquez sur l'icône pour ajouter une image</a:t>
            </a:r>
          </a:p>
        </p:txBody>
      </p:sp>
      <p:sp>
        <p:nvSpPr>
          <p:cNvPr id="12" name="Rectangle 11">
            <a:extLst>
              <a:ext uri="{FF2B5EF4-FFF2-40B4-BE49-F238E27FC236}">
                <a16:creationId xmlns:a16="http://schemas.microsoft.com/office/drawing/2014/main" id="{AE33A33C-471A-3B03-91F5-F741E507648E}"/>
              </a:ext>
            </a:extLst>
          </p:cNvPr>
          <p:cNvSpPr/>
          <p:nvPr userDrawn="1"/>
        </p:nvSpPr>
        <p:spPr>
          <a:xfrm>
            <a:off x="2696951" y="1963130"/>
            <a:ext cx="3284098" cy="3265855"/>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dirty="0"/>
          </a:p>
        </p:txBody>
      </p:sp>
      <p:pic>
        <p:nvPicPr>
          <p:cNvPr id="2" name="Image 1">
            <a:extLst>
              <a:ext uri="{FF2B5EF4-FFF2-40B4-BE49-F238E27FC236}">
                <a16:creationId xmlns:a16="http://schemas.microsoft.com/office/drawing/2014/main" id="{61BD3A47-C49F-7021-5070-24884247E155}"/>
              </a:ext>
            </a:extLst>
          </p:cNvPr>
          <p:cNvPicPr>
            <a:picLocks noChangeAspect="1"/>
          </p:cNvPicPr>
          <p:nvPr userDrawn="1"/>
        </p:nvPicPr>
        <p:blipFill>
          <a:blip r:embed="rId2"/>
          <a:stretch>
            <a:fillRect/>
          </a:stretch>
        </p:blipFill>
        <p:spPr>
          <a:xfrm>
            <a:off x="643285" y="395195"/>
            <a:ext cx="3429091" cy="717046"/>
          </a:xfrm>
          <a:prstGeom prst="rect">
            <a:avLst/>
          </a:prstGeom>
        </p:spPr>
      </p:pic>
      <p:sp>
        <p:nvSpPr>
          <p:cNvPr id="6" name="Espace réservé du texte 5">
            <a:extLst>
              <a:ext uri="{FF2B5EF4-FFF2-40B4-BE49-F238E27FC236}">
                <a16:creationId xmlns:a16="http://schemas.microsoft.com/office/drawing/2014/main" id="{E38C330E-3B0A-8428-E38C-59E7B05BCE32}"/>
              </a:ext>
            </a:extLst>
          </p:cNvPr>
          <p:cNvSpPr>
            <a:spLocks noGrp="1"/>
          </p:cNvSpPr>
          <p:nvPr>
            <p:ph type="body" sz="quarter" idx="13" hasCustomPrompt="1"/>
          </p:nvPr>
        </p:nvSpPr>
        <p:spPr>
          <a:xfrm>
            <a:off x="2974068" y="2142421"/>
            <a:ext cx="2689696" cy="293478"/>
          </a:xfrm>
        </p:spPr>
        <p:txBody>
          <a:bodyPr wrap="square" anchor="t" anchorCtr="0">
            <a:spAutoFit/>
          </a:bodyPr>
          <a:lstStyle>
            <a:lvl1pPr marL="0" indent="0">
              <a:buNone/>
              <a:defRPr sz="1361"/>
            </a:lvl1pPr>
          </a:lstStyle>
          <a:p>
            <a:pPr algn="r"/>
            <a:r>
              <a:rPr lang="fr-FR" sz="1452" dirty="0">
                <a:effectLst/>
                <a:latin typeface="Verdana" panose="020B0604030504040204" pitchFamily="34" charset="0"/>
              </a:rPr>
              <a:t>Texte</a:t>
            </a:r>
            <a:endParaRPr lang="fr-FR" sz="2903" dirty="0">
              <a:effectLst/>
              <a:latin typeface="Verdana" panose="020B0604030504040204" pitchFamily="34" charset="0"/>
            </a:endParaRPr>
          </a:p>
        </p:txBody>
      </p:sp>
      <p:sp>
        <p:nvSpPr>
          <p:cNvPr id="8" name="Rectangle 7">
            <a:extLst>
              <a:ext uri="{FF2B5EF4-FFF2-40B4-BE49-F238E27FC236}">
                <a16:creationId xmlns:a16="http://schemas.microsoft.com/office/drawing/2014/main" id="{377E73F2-EA99-9739-F2EC-1593246C29DB}"/>
              </a:ext>
            </a:extLst>
          </p:cNvPr>
          <p:cNvSpPr/>
          <p:nvPr userDrawn="1"/>
        </p:nvSpPr>
        <p:spPr>
          <a:xfrm>
            <a:off x="612382" y="6792818"/>
            <a:ext cx="11579618" cy="69621"/>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9" name="Corde 8">
            <a:extLst>
              <a:ext uri="{FF2B5EF4-FFF2-40B4-BE49-F238E27FC236}">
                <a16:creationId xmlns:a16="http://schemas.microsoft.com/office/drawing/2014/main" id="{15955B17-3E50-3DFD-6D90-58938A974D09}"/>
              </a:ext>
            </a:extLst>
          </p:cNvPr>
          <p:cNvSpPr/>
          <p:nvPr userDrawn="1"/>
        </p:nvSpPr>
        <p:spPr>
          <a:xfrm>
            <a:off x="999525" y="6688846"/>
            <a:ext cx="482979" cy="355590"/>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10" name="Espace réservé du texte 10">
            <a:extLst>
              <a:ext uri="{FF2B5EF4-FFF2-40B4-BE49-F238E27FC236}">
                <a16:creationId xmlns:a16="http://schemas.microsoft.com/office/drawing/2014/main" id="{48D6716A-8576-353D-D139-75DBFF12F145}"/>
              </a:ext>
            </a:extLst>
          </p:cNvPr>
          <p:cNvSpPr>
            <a:spLocks noGrp="1"/>
          </p:cNvSpPr>
          <p:nvPr>
            <p:ph type="body" sz="quarter" idx="11" hasCustomPrompt="1"/>
          </p:nvPr>
        </p:nvSpPr>
        <p:spPr>
          <a:xfrm>
            <a:off x="755226" y="6419806"/>
            <a:ext cx="1591987" cy="286356"/>
          </a:xfrm>
        </p:spPr>
        <p:txBody>
          <a:bodyPr/>
          <a:lstStyle>
            <a:lvl1pPr marL="0" indent="0">
              <a:buNone/>
              <a:defRPr sz="1452" b="1"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PPT </a:t>
            </a:r>
          </a:p>
        </p:txBody>
      </p:sp>
      <p:cxnSp>
        <p:nvCxnSpPr>
          <p:cNvPr id="16" name="Connecteur droit 15">
            <a:extLst>
              <a:ext uri="{FF2B5EF4-FFF2-40B4-BE49-F238E27FC236}">
                <a16:creationId xmlns:a16="http://schemas.microsoft.com/office/drawing/2014/main" id="{94D25925-B2DF-F6CB-086C-6CC340220821}"/>
              </a:ext>
            </a:extLst>
          </p:cNvPr>
          <p:cNvCxnSpPr>
            <a:cxnSpLocks/>
          </p:cNvCxnSpPr>
          <p:nvPr userDrawn="1"/>
        </p:nvCxnSpPr>
        <p:spPr>
          <a:xfrm flipV="1">
            <a:off x="2364641" y="6460563"/>
            <a:ext cx="0" cy="196144"/>
          </a:xfrm>
          <a:prstGeom prst="line">
            <a:avLst/>
          </a:prstGeom>
          <a:ln/>
        </p:spPr>
        <p:style>
          <a:lnRef idx="1">
            <a:schemeClr val="accent4"/>
          </a:lnRef>
          <a:fillRef idx="0">
            <a:schemeClr val="accent4"/>
          </a:fillRef>
          <a:effectRef idx="0">
            <a:schemeClr val="accent4"/>
          </a:effectRef>
          <a:fontRef idx="minor">
            <a:schemeClr val="tx1"/>
          </a:fontRef>
        </p:style>
      </p:cxnSp>
      <p:sp>
        <p:nvSpPr>
          <p:cNvPr id="17" name="Espace réservé du texte 10">
            <a:extLst>
              <a:ext uri="{FF2B5EF4-FFF2-40B4-BE49-F238E27FC236}">
                <a16:creationId xmlns:a16="http://schemas.microsoft.com/office/drawing/2014/main" id="{48457454-C283-2BA3-2F7A-E0D976AE1C46}"/>
              </a:ext>
            </a:extLst>
          </p:cNvPr>
          <p:cNvSpPr>
            <a:spLocks noGrp="1"/>
          </p:cNvSpPr>
          <p:nvPr>
            <p:ph type="body" sz="quarter" idx="12" hasCustomPrompt="1"/>
          </p:nvPr>
        </p:nvSpPr>
        <p:spPr>
          <a:xfrm>
            <a:off x="2382068" y="6421559"/>
            <a:ext cx="3129345" cy="284603"/>
          </a:xfrm>
        </p:spPr>
        <p:txBody>
          <a:bodyPr/>
          <a:lstStyle>
            <a:lvl1pPr marL="0" indent="0">
              <a:buNone/>
              <a:defRPr sz="1452" b="0" i="0">
                <a:latin typeface="Verdana" panose="020B0604030504040204" pitchFamily="34" charset="0"/>
                <a:ea typeface="Verdana" panose="020B0604030504040204" pitchFamily="34" charset="0"/>
                <a:cs typeface="Verdana" panose="020B0604030504040204" pitchFamily="34" charset="0"/>
              </a:defRPr>
            </a:lvl1pPr>
            <a:lvl2pPr marL="457202" indent="0">
              <a:buNone/>
              <a:defRPr/>
            </a:lvl2pPr>
          </a:lstStyle>
          <a:p>
            <a:pPr lvl="0"/>
            <a:r>
              <a:rPr lang="fr-FR" dirty="0"/>
              <a:t>TITRE GRANDE PARTIE</a:t>
            </a:r>
          </a:p>
        </p:txBody>
      </p:sp>
    </p:spTree>
    <p:extLst>
      <p:ext uri="{BB962C8B-B14F-4D97-AF65-F5344CB8AC3E}">
        <p14:creationId xmlns:p14="http://schemas.microsoft.com/office/powerpoint/2010/main" val="835883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571640F2-C04D-C8C7-6441-41617AEAD8D0}"/>
              </a:ext>
            </a:extLst>
          </p:cNvPr>
          <p:cNvSpPr/>
          <p:nvPr userDrawn="1"/>
        </p:nvSpPr>
        <p:spPr>
          <a:xfrm>
            <a:off x="4142441" y="1974641"/>
            <a:ext cx="3907116" cy="3108330"/>
          </a:xfrm>
          <a:prstGeom prst="ellipse">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pic>
        <p:nvPicPr>
          <p:cNvPr id="6" name="Image 5">
            <a:extLst>
              <a:ext uri="{FF2B5EF4-FFF2-40B4-BE49-F238E27FC236}">
                <a16:creationId xmlns:a16="http://schemas.microsoft.com/office/drawing/2014/main" id="{315F1833-B243-2A33-5CA8-BF4B629A2C61}"/>
              </a:ext>
            </a:extLst>
          </p:cNvPr>
          <p:cNvPicPr>
            <a:picLocks noChangeAspect="1"/>
          </p:cNvPicPr>
          <p:nvPr userDrawn="1"/>
        </p:nvPicPr>
        <p:blipFill>
          <a:blip r:embed="rId2"/>
          <a:stretch>
            <a:fillRect/>
          </a:stretch>
        </p:blipFill>
        <p:spPr>
          <a:xfrm>
            <a:off x="4509885" y="2818695"/>
            <a:ext cx="3165277" cy="661881"/>
          </a:xfrm>
          <a:prstGeom prst="rect">
            <a:avLst/>
          </a:prstGeom>
        </p:spPr>
      </p:pic>
      <p:sp>
        <p:nvSpPr>
          <p:cNvPr id="4" name="ZoneTexte 3">
            <a:extLst>
              <a:ext uri="{FF2B5EF4-FFF2-40B4-BE49-F238E27FC236}">
                <a16:creationId xmlns:a16="http://schemas.microsoft.com/office/drawing/2014/main" id="{C1B92E3C-46D4-CC32-2406-8774AAB39DFF}"/>
              </a:ext>
            </a:extLst>
          </p:cNvPr>
          <p:cNvSpPr txBox="1"/>
          <p:nvPr userDrawn="1"/>
        </p:nvSpPr>
        <p:spPr>
          <a:xfrm>
            <a:off x="4817522" y="3821919"/>
            <a:ext cx="2550004" cy="818173"/>
          </a:xfrm>
          <a:prstGeom prst="rect">
            <a:avLst/>
          </a:prstGeom>
          <a:noFill/>
        </p:spPr>
        <p:txBody>
          <a:bodyPr wrap="square" rtlCol="0">
            <a:spAutoFit/>
          </a:bodyPr>
          <a:lstStyle/>
          <a:p>
            <a:pPr algn="ctr"/>
            <a:r>
              <a:rPr lang="fr-FR" sz="1179" dirty="0">
                <a:effectLst/>
                <a:latin typeface="Verdana" panose="020B0604030504040204" pitchFamily="34" charset="0"/>
              </a:rPr>
              <a:t>7 boulevard du Finistère</a:t>
            </a:r>
            <a:br>
              <a:rPr lang="fr-FR" sz="1179" dirty="0">
                <a:effectLst/>
                <a:latin typeface="Verdana" panose="020B0604030504040204" pitchFamily="34" charset="0"/>
              </a:rPr>
            </a:br>
            <a:r>
              <a:rPr lang="fr-FR" sz="1179" dirty="0">
                <a:effectLst/>
                <a:latin typeface="Verdana" panose="020B0604030504040204" pitchFamily="34" charset="0"/>
              </a:rPr>
              <a:t>29000 Quimper</a:t>
            </a:r>
          </a:p>
          <a:p>
            <a:pPr algn="ctr"/>
            <a:r>
              <a:rPr lang="fr-FR" sz="1179" dirty="0">
                <a:effectLst/>
                <a:latin typeface="Verdana" panose="020B0604030504040204" pitchFamily="34" charset="0"/>
              </a:rPr>
              <a:t>02 98 64 11 30</a:t>
            </a:r>
            <a:br>
              <a:rPr lang="fr-FR" sz="1179" dirty="0">
                <a:effectLst/>
                <a:latin typeface="Verdana" panose="020B0604030504040204" pitchFamily="34" charset="0"/>
              </a:rPr>
            </a:br>
            <a:r>
              <a:rPr lang="fr-FR" sz="1179" dirty="0">
                <a:effectLst/>
                <a:latin typeface="Verdana" panose="020B0604030504040204" pitchFamily="34" charset="0"/>
              </a:rPr>
              <a:t>cdg29@cdg29.bzh</a:t>
            </a:r>
          </a:p>
        </p:txBody>
      </p:sp>
      <p:sp>
        <p:nvSpPr>
          <p:cNvPr id="5" name="ZoneTexte 4">
            <a:extLst>
              <a:ext uri="{FF2B5EF4-FFF2-40B4-BE49-F238E27FC236}">
                <a16:creationId xmlns:a16="http://schemas.microsoft.com/office/drawing/2014/main" id="{ACA81CD1-65F0-EE90-B8AF-B56AA7A665FE}"/>
              </a:ext>
            </a:extLst>
          </p:cNvPr>
          <p:cNvSpPr txBox="1"/>
          <p:nvPr userDrawn="1"/>
        </p:nvSpPr>
        <p:spPr>
          <a:xfrm>
            <a:off x="4904500" y="6348034"/>
            <a:ext cx="2376048" cy="315792"/>
          </a:xfrm>
          <a:prstGeom prst="rect">
            <a:avLst/>
          </a:prstGeom>
          <a:noFill/>
        </p:spPr>
        <p:txBody>
          <a:bodyPr wrap="square" rtlCol="0">
            <a:spAutoFit/>
          </a:bodyPr>
          <a:lstStyle/>
          <a:p>
            <a:pPr marL="0" marR="0" lvl="0" indent="0" algn="ctr" defTabSz="414772" rtl="0" eaLnBrk="1" fontAlgn="auto" latinLnBrk="0" hangingPunct="1">
              <a:lnSpc>
                <a:spcPct val="100000"/>
              </a:lnSpc>
              <a:spcBef>
                <a:spcPts val="0"/>
              </a:spcBef>
              <a:spcAft>
                <a:spcPts val="0"/>
              </a:spcAft>
              <a:buClrTx/>
              <a:buSzTx/>
              <a:buFontTx/>
              <a:buNone/>
              <a:tabLst/>
              <a:defRPr/>
            </a:pPr>
            <a:r>
              <a:rPr lang="fr-FR" sz="1452" b="1" i="0" dirty="0">
                <a:effectLst/>
                <a:latin typeface="Verdana" panose="020B0604030504040204" pitchFamily="34" charset="0"/>
                <a:ea typeface="Verdana" panose="020B0604030504040204" pitchFamily="34" charset="0"/>
                <a:cs typeface="Verdana" panose="020B0604030504040204" pitchFamily="34" charset="0"/>
              </a:rPr>
              <a:t>www.cdg29.bzh</a:t>
            </a:r>
          </a:p>
        </p:txBody>
      </p:sp>
      <p:pic>
        <p:nvPicPr>
          <p:cNvPr id="16" name="Graphique 15">
            <a:extLst>
              <a:ext uri="{FF2B5EF4-FFF2-40B4-BE49-F238E27FC236}">
                <a16:creationId xmlns:a16="http://schemas.microsoft.com/office/drawing/2014/main" id="{F628CD3D-894C-4C1B-2914-8BEFED2A9C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59173" y="5979100"/>
            <a:ext cx="410627" cy="326677"/>
          </a:xfrm>
          <a:prstGeom prst="rect">
            <a:avLst/>
          </a:prstGeom>
        </p:spPr>
      </p:pic>
      <p:pic>
        <p:nvPicPr>
          <p:cNvPr id="18" name="Graphique 17">
            <a:extLst>
              <a:ext uri="{FF2B5EF4-FFF2-40B4-BE49-F238E27FC236}">
                <a16:creationId xmlns:a16="http://schemas.microsoft.com/office/drawing/2014/main" id="{5241B2C6-CB80-AAEF-6601-11621682B20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610113" y="5982680"/>
            <a:ext cx="405496" cy="322595"/>
          </a:xfrm>
          <a:prstGeom prst="rect">
            <a:avLst/>
          </a:prstGeom>
        </p:spPr>
      </p:pic>
      <p:pic>
        <p:nvPicPr>
          <p:cNvPr id="22" name="Graphique 21">
            <a:extLst>
              <a:ext uri="{FF2B5EF4-FFF2-40B4-BE49-F238E27FC236}">
                <a16:creationId xmlns:a16="http://schemas.microsoft.com/office/drawing/2014/main" id="{0E2D7CDD-3B43-9527-F08E-861DD5C46EB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171258" y="5984344"/>
            <a:ext cx="410627" cy="326677"/>
          </a:xfrm>
          <a:prstGeom prst="rect">
            <a:avLst/>
          </a:prstGeom>
        </p:spPr>
      </p:pic>
      <p:pic>
        <p:nvPicPr>
          <p:cNvPr id="24" name="Graphique 23">
            <a:extLst>
              <a:ext uri="{FF2B5EF4-FFF2-40B4-BE49-F238E27FC236}">
                <a16:creationId xmlns:a16="http://schemas.microsoft.com/office/drawing/2014/main" id="{2C0AD025-37E4-5646-D1E1-DD45807D230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711428" y="5988428"/>
            <a:ext cx="405494" cy="322593"/>
          </a:xfrm>
          <a:prstGeom prst="rect">
            <a:avLst/>
          </a:prstGeom>
        </p:spPr>
      </p:pic>
      <p:sp>
        <p:nvSpPr>
          <p:cNvPr id="10" name="Rectangle 9">
            <a:extLst>
              <a:ext uri="{FF2B5EF4-FFF2-40B4-BE49-F238E27FC236}">
                <a16:creationId xmlns:a16="http://schemas.microsoft.com/office/drawing/2014/main" id="{7D7188AE-DE19-10C6-179A-8D9BFFE72C87}"/>
              </a:ext>
            </a:extLst>
          </p:cNvPr>
          <p:cNvSpPr/>
          <p:nvPr userDrawn="1"/>
        </p:nvSpPr>
        <p:spPr>
          <a:xfrm>
            <a:off x="1" y="6792818"/>
            <a:ext cx="12192000" cy="69621"/>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
        <p:nvSpPr>
          <p:cNvPr id="11" name="Corde 10">
            <a:extLst>
              <a:ext uri="{FF2B5EF4-FFF2-40B4-BE49-F238E27FC236}">
                <a16:creationId xmlns:a16="http://schemas.microsoft.com/office/drawing/2014/main" id="{92C69CF6-F2F4-EFB4-C179-3B48CF84A57C}"/>
              </a:ext>
            </a:extLst>
          </p:cNvPr>
          <p:cNvSpPr/>
          <p:nvPr userDrawn="1"/>
        </p:nvSpPr>
        <p:spPr>
          <a:xfrm>
            <a:off x="5834314" y="6688846"/>
            <a:ext cx="508521" cy="355590"/>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3"/>
          </a:p>
        </p:txBody>
      </p:sp>
    </p:spTree>
    <p:extLst>
      <p:ext uri="{BB962C8B-B14F-4D97-AF65-F5344CB8AC3E}">
        <p14:creationId xmlns:p14="http://schemas.microsoft.com/office/powerpoint/2010/main" val="2677827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4A98E5B-76EF-83F5-5899-1EDBAF309868}"/>
              </a:ext>
            </a:extLst>
          </p:cNvPr>
          <p:cNvPicPr>
            <a:picLocks noChangeAspect="1"/>
          </p:cNvPicPr>
          <p:nvPr userDrawn="1"/>
        </p:nvPicPr>
        <p:blipFill>
          <a:blip r:embed="rId2"/>
          <a:stretch>
            <a:fillRect/>
          </a:stretch>
        </p:blipFill>
        <p:spPr>
          <a:xfrm>
            <a:off x="612380" y="1412413"/>
            <a:ext cx="8196789" cy="5380405"/>
          </a:xfrm>
          <a:prstGeom prst="rect">
            <a:avLst/>
          </a:prstGeom>
        </p:spPr>
      </p:pic>
      <p:sp>
        <p:nvSpPr>
          <p:cNvPr id="2" name="Corde 1">
            <a:extLst>
              <a:ext uri="{FF2B5EF4-FFF2-40B4-BE49-F238E27FC236}">
                <a16:creationId xmlns:a16="http://schemas.microsoft.com/office/drawing/2014/main" id="{D4785FB4-BBCC-65E5-A428-0BE2D851AF54}"/>
              </a:ext>
            </a:extLst>
          </p:cNvPr>
          <p:cNvSpPr/>
          <p:nvPr userDrawn="1"/>
        </p:nvSpPr>
        <p:spPr>
          <a:xfrm>
            <a:off x="11323084" y="2832531"/>
            <a:ext cx="1737835" cy="1382545"/>
          </a:xfrm>
          <a:prstGeom prst="chord">
            <a:avLst>
              <a:gd name="adj1" fmla="val 5419415"/>
              <a:gd name="adj2" fmla="val 16227797"/>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99"/>
          </a:p>
        </p:txBody>
      </p:sp>
      <p:pic>
        <p:nvPicPr>
          <p:cNvPr id="5" name="Image 4">
            <a:extLst>
              <a:ext uri="{FF2B5EF4-FFF2-40B4-BE49-F238E27FC236}">
                <a16:creationId xmlns:a16="http://schemas.microsoft.com/office/drawing/2014/main" id="{47C3C1B0-7D78-5E0F-8556-B72B1FE5A37D}"/>
              </a:ext>
            </a:extLst>
          </p:cNvPr>
          <p:cNvPicPr>
            <a:picLocks noChangeAspect="1"/>
          </p:cNvPicPr>
          <p:nvPr userDrawn="1"/>
        </p:nvPicPr>
        <p:blipFill>
          <a:blip r:embed="rId3"/>
          <a:stretch>
            <a:fillRect/>
          </a:stretch>
        </p:blipFill>
        <p:spPr>
          <a:xfrm>
            <a:off x="643285" y="395195"/>
            <a:ext cx="3429091" cy="717046"/>
          </a:xfrm>
          <a:prstGeom prst="rect">
            <a:avLst/>
          </a:prstGeom>
        </p:spPr>
      </p:pic>
      <p:sp>
        <p:nvSpPr>
          <p:cNvPr id="10" name="Espace réservé du texte 9">
            <a:extLst>
              <a:ext uri="{FF2B5EF4-FFF2-40B4-BE49-F238E27FC236}">
                <a16:creationId xmlns:a16="http://schemas.microsoft.com/office/drawing/2014/main" id="{76F13BD0-617D-66F3-A9C4-197622E41A5C}"/>
              </a:ext>
            </a:extLst>
          </p:cNvPr>
          <p:cNvSpPr>
            <a:spLocks noGrp="1"/>
          </p:cNvSpPr>
          <p:nvPr>
            <p:ph type="body" sz="quarter" idx="12" hasCustomPrompt="1"/>
          </p:nvPr>
        </p:nvSpPr>
        <p:spPr>
          <a:xfrm>
            <a:off x="5263159" y="2842126"/>
            <a:ext cx="5735115" cy="1363356"/>
          </a:xfrm>
        </p:spPr>
        <p:txBody>
          <a:bodyPr anchor="ctr" anchorCtr="0">
            <a:spAutoFit/>
          </a:bodyPr>
          <a:lstStyle>
            <a:lvl1pPr marL="0" indent="0" algn="r">
              <a:buNone/>
              <a:defRPr sz="4619" b="1" i="0">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TITRE DE LA PARTIE</a:t>
            </a:r>
          </a:p>
        </p:txBody>
      </p:sp>
      <p:sp>
        <p:nvSpPr>
          <p:cNvPr id="13" name="Espace réservé du texte 12">
            <a:extLst>
              <a:ext uri="{FF2B5EF4-FFF2-40B4-BE49-F238E27FC236}">
                <a16:creationId xmlns:a16="http://schemas.microsoft.com/office/drawing/2014/main" id="{9ED361E1-BB57-2ACE-9EFB-3FEA770D94DE}"/>
              </a:ext>
            </a:extLst>
          </p:cNvPr>
          <p:cNvSpPr>
            <a:spLocks noGrp="1"/>
          </p:cNvSpPr>
          <p:nvPr>
            <p:ph type="body" sz="quarter" idx="13" hasCustomPrompt="1"/>
          </p:nvPr>
        </p:nvSpPr>
        <p:spPr>
          <a:xfrm>
            <a:off x="5808301" y="4648541"/>
            <a:ext cx="5189972" cy="492314"/>
          </a:xfrm>
        </p:spPr>
        <p:txBody>
          <a:bodyPr anchor="ctr" anchorCtr="0">
            <a:spAutoFit/>
          </a:bodyPr>
          <a:lstStyle>
            <a:lvl1pPr marL="0" indent="0" algn="r">
              <a:buNone/>
              <a:defRPr sz="2888">
                <a:solidFill>
                  <a:srgbClr val="F2B027"/>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SOUS-TITRE</a:t>
            </a:r>
          </a:p>
        </p:txBody>
      </p:sp>
      <p:sp>
        <p:nvSpPr>
          <p:cNvPr id="6" name="Rectangle 5">
            <a:extLst>
              <a:ext uri="{FF2B5EF4-FFF2-40B4-BE49-F238E27FC236}">
                <a16:creationId xmlns:a16="http://schemas.microsoft.com/office/drawing/2014/main" id="{4E83812F-2DE1-4E99-5671-BADA4B748F69}"/>
              </a:ext>
            </a:extLst>
          </p:cNvPr>
          <p:cNvSpPr/>
          <p:nvPr userDrawn="1"/>
        </p:nvSpPr>
        <p:spPr>
          <a:xfrm>
            <a:off x="612382" y="6792819"/>
            <a:ext cx="11579618" cy="69621"/>
          </a:xfrm>
          <a:prstGeom prst="rect">
            <a:avLst/>
          </a:prstGeom>
          <a:solidFill>
            <a:srgbClr val="F2B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99"/>
          </a:p>
        </p:txBody>
      </p:sp>
      <p:sp>
        <p:nvSpPr>
          <p:cNvPr id="8" name="Corde 7">
            <a:extLst>
              <a:ext uri="{FF2B5EF4-FFF2-40B4-BE49-F238E27FC236}">
                <a16:creationId xmlns:a16="http://schemas.microsoft.com/office/drawing/2014/main" id="{5EC693E7-0106-3DCA-70ED-800B50FAEDE6}"/>
              </a:ext>
            </a:extLst>
          </p:cNvPr>
          <p:cNvSpPr/>
          <p:nvPr userDrawn="1"/>
        </p:nvSpPr>
        <p:spPr>
          <a:xfrm>
            <a:off x="999525" y="6688846"/>
            <a:ext cx="482979" cy="355590"/>
          </a:xfrm>
          <a:prstGeom prst="chord">
            <a:avLst>
              <a:gd name="adj1" fmla="val 10837168"/>
              <a:gd name="adj2" fmla="val 2154938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99"/>
          </a:p>
        </p:txBody>
      </p:sp>
      <p:sp>
        <p:nvSpPr>
          <p:cNvPr id="18" name="Espace réservé du texte 10">
            <a:extLst>
              <a:ext uri="{FF2B5EF4-FFF2-40B4-BE49-F238E27FC236}">
                <a16:creationId xmlns:a16="http://schemas.microsoft.com/office/drawing/2014/main" id="{601098C9-DDEA-1998-9F44-E58C8C6BC240}"/>
              </a:ext>
            </a:extLst>
          </p:cNvPr>
          <p:cNvSpPr>
            <a:spLocks noGrp="1"/>
          </p:cNvSpPr>
          <p:nvPr>
            <p:ph type="body" sz="quarter" idx="11" hasCustomPrompt="1"/>
          </p:nvPr>
        </p:nvSpPr>
        <p:spPr>
          <a:xfrm>
            <a:off x="755226" y="6419806"/>
            <a:ext cx="1591987" cy="286356"/>
          </a:xfrm>
        </p:spPr>
        <p:txBody>
          <a:bodyPr/>
          <a:lstStyle>
            <a:lvl1pPr marL="0" indent="0">
              <a:buNone/>
              <a:defRPr sz="1155" b="1" i="0">
                <a:latin typeface="Verdana" panose="020B0604030504040204" pitchFamily="34" charset="0"/>
                <a:ea typeface="Verdana" panose="020B0604030504040204" pitchFamily="34" charset="0"/>
                <a:cs typeface="Verdana" panose="020B0604030504040204" pitchFamily="34" charset="0"/>
              </a:defRPr>
            </a:lvl1pPr>
            <a:lvl2pPr marL="363756" indent="0">
              <a:buNone/>
              <a:defRPr/>
            </a:lvl2pPr>
          </a:lstStyle>
          <a:p>
            <a:pPr lvl="0"/>
            <a:r>
              <a:rPr lang="fr-FR" dirty="0"/>
              <a:t>TITRE PPT </a:t>
            </a:r>
          </a:p>
        </p:txBody>
      </p:sp>
      <p:cxnSp>
        <p:nvCxnSpPr>
          <p:cNvPr id="19" name="Connecteur droit 18">
            <a:extLst>
              <a:ext uri="{FF2B5EF4-FFF2-40B4-BE49-F238E27FC236}">
                <a16:creationId xmlns:a16="http://schemas.microsoft.com/office/drawing/2014/main" id="{16EA7E2B-D0FB-DE05-2FBC-C75F0C31BCCB}"/>
              </a:ext>
            </a:extLst>
          </p:cNvPr>
          <p:cNvCxnSpPr>
            <a:cxnSpLocks/>
          </p:cNvCxnSpPr>
          <p:nvPr userDrawn="1"/>
        </p:nvCxnSpPr>
        <p:spPr>
          <a:xfrm flipV="1">
            <a:off x="2364641" y="6460563"/>
            <a:ext cx="0" cy="196144"/>
          </a:xfrm>
          <a:prstGeom prst="line">
            <a:avLst/>
          </a:prstGeom>
          <a:ln/>
        </p:spPr>
        <p:style>
          <a:lnRef idx="1">
            <a:schemeClr val="accent4"/>
          </a:lnRef>
          <a:fillRef idx="0">
            <a:schemeClr val="accent4"/>
          </a:fillRef>
          <a:effectRef idx="0">
            <a:schemeClr val="accent4"/>
          </a:effectRef>
          <a:fontRef idx="minor">
            <a:schemeClr val="tx1"/>
          </a:fontRef>
        </p:style>
      </p:cxnSp>
      <p:sp>
        <p:nvSpPr>
          <p:cNvPr id="20" name="Espace réservé du texte 10">
            <a:extLst>
              <a:ext uri="{FF2B5EF4-FFF2-40B4-BE49-F238E27FC236}">
                <a16:creationId xmlns:a16="http://schemas.microsoft.com/office/drawing/2014/main" id="{95B86970-4C61-6149-B0DB-DB3CF9CCCB02}"/>
              </a:ext>
            </a:extLst>
          </p:cNvPr>
          <p:cNvSpPr>
            <a:spLocks noGrp="1"/>
          </p:cNvSpPr>
          <p:nvPr>
            <p:ph type="body" sz="quarter" idx="14" hasCustomPrompt="1"/>
          </p:nvPr>
        </p:nvSpPr>
        <p:spPr>
          <a:xfrm>
            <a:off x="2382070" y="6421559"/>
            <a:ext cx="3129345" cy="284603"/>
          </a:xfrm>
        </p:spPr>
        <p:txBody>
          <a:bodyPr/>
          <a:lstStyle>
            <a:lvl1pPr marL="0" indent="0">
              <a:buNone/>
              <a:defRPr sz="1155" b="0" i="0">
                <a:latin typeface="Verdana" panose="020B0604030504040204" pitchFamily="34" charset="0"/>
                <a:ea typeface="Verdana" panose="020B0604030504040204" pitchFamily="34" charset="0"/>
                <a:cs typeface="Verdana" panose="020B0604030504040204" pitchFamily="34" charset="0"/>
              </a:defRPr>
            </a:lvl1pPr>
            <a:lvl2pPr marL="363756" indent="0">
              <a:buNone/>
              <a:defRPr/>
            </a:lvl2pPr>
          </a:lstStyle>
          <a:p>
            <a:pPr lvl="0"/>
            <a:r>
              <a:rPr lang="fr-FR" dirty="0"/>
              <a:t>TITRE GRANDE PARTIE</a:t>
            </a:r>
          </a:p>
        </p:txBody>
      </p:sp>
    </p:spTree>
    <p:extLst>
      <p:ext uri="{BB962C8B-B14F-4D97-AF65-F5344CB8AC3E}">
        <p14:creationId xmlns:p14="http://schemas.microsoft.com/office/powerpoint/2010/main" val="782405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07AE4-BA41-491D-9FC0-F217F65D86D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1A52ED5-4482-4544-82BF-05BDAE7CCB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FD2B2DE-D329-489F-9F47-F7DC35521885}"/>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CB0C8415-8927-4C71-BE47-F400528441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9E13D6-BA67-4F8D-B24A-27A2A91F2F24}"/>
              </a:ext>
            </a:extLst>
          </p:cNvPr>
          <p:cNvSpPr>
            <a:spLocks noGrp="1"/>
          </p:cNvSpPr>
          <p:nvPr>
            <p:ph type="sldNum" sz="quarter" idx="12"/>
          </p:nvPr>
        </p:nvSpPr>
        <p:spPr/>
        <p:txBody>
          <a:bodyPr/>
          <a:lstStyle/>
          <a:p>
            <a:fld id="{A6C77E4C-4CB2-4847-9D19-D779BAED25C3}" type="slidenum">
              <a:rPr lang="fr-FR" smtClean="0"/>
              <a:t>‹N°›</a:t>
            </a:fld>
            <a:endParaRPr lang="fr-FR"/>
          </a:p>
        </p:txBody>
      </p:sp>
    </p:spTree>
    <p:extLst>
      <p:ext uri="{BB962C8B-B14F-4D97-AF65-F5344CB8AC3E}">
        <p14:creationId xmlns:p14="http://schemas.microsoft.com/office/powerpoint/2010/main" val="1211285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9B18F-20CC-4673-A0E8-04B3F670EA0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C7BF602-C028-40AB-8475-12188FFA59F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76A46B-3BDC-450A-BAA0-91520D2FAA4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6C8F5CC-797E-4586-B292-7114B4A2A9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10A7F7-80C3-419B-983F-C63306AC92D8}"/>
              </a:ext>
            </a:extLst>
          </p:cNvPr>
          <p:cNvSpPr>
            <a:spLocks noGrp="1"/>
          </p:cNvSpPr>
          <p:nvPr>
            <p:ph type="sldNum" sz="quarter" idx="12"/>
          </p:nvPr>
        </p:nvSpPr>
        <p:spPr/>
        <p:txBody>
          <a:bodyPr/>
          <a:lstStyle/>
          <a:p>
            <a:fld id="{A6C77E4C-4CB2-4847-9D19-D779BAED25C3}" type="slidenum">
              <a:rPr lang="fr-FR" smtClean="0"/>
              <a:t>‹N°›</a:t>
            </a:fld>
            <a:endParaRPr lang="fr-FR"/>
          </a:p>
        </p:txBody>
      </p:sp>
    </p:spTree>
    <p:extLst>
      <p:ext uri="{BB962C8B-B14F-4D97-AF65-F5344CB8AC3E}">
        <p14:creationId xmlns:p14="http://schemas.microsoft.com/office/powerpoint/2010/main" val="181028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5BE0DE-C4D1-BF7C-E48F-D089D72C0B6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32D277A-0B65-BAA9-6A27-0F5E9BE9E7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0C28D2C-4100-5340-1450-AAC3CAC88A7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E77220F-FE21-1545-16AA-55EE57F84F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4D7C18-D3ED-7C7C-6C4E-7536CCEAA7C5}"/>
              </a:ext>
            </a:extLst>
          </p:cNvPr>
          <p:cNvSpPr>
            <a:spLocks noGrp="1"/>
          </p:cNvSpPr>
          <p:nvPr>
            <p:ph type="sldNum" sz="quarter" idx="12"/>
          </p:nvPr>
        </p:nvSpPr>
        <p:spPr/>
        <p:txBody>
          <a:bodyPr/>
          <a:lstStyle/>
          <a:p>
            <a:fld id="{C4225E6A-64CE-4F50-A3AC-8DBA533D9DE4}" type="slidenum">
              <a:rPr lang="fr-FR" smtClean="0"/>
              <a:t>‹N°›</a:t>
            </a:fld>
            <a:endParaRPr lang="fr-FR"/>
          </a:p>
        </p:txBody>
      </p:sp>
    </p:spTree>
    <p:extLst>
      <p:ext uri="{BB962C8B-B14F-4D97-AF65-F5344CB8AC3E}">
        <p14:creationId xmlns:p14="http://schemas.microsoft.com/office/powerpoint/2010/main" val="310915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38D1F7-D552-329F-ADBA-0C18382072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688515-1157-218F-82D8-F14EB647909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24AA202-483B-C46F-24F1-58345CB3377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2E0E147-695E-E7C3-20DA-42482648E49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7F38F0B-FE66-8A4A-ACD6-4F1BED54FC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C1189F-326A-42C3-887A-4F58FE9BC030}"/>
              </a:ext>
            </a:extLst>
          </p:cNvPr>
          <p:cNvSpPr>
            <a:spLocks noGrp="1"/>
          </p:cNvSpPr>
          <p:nvPr>
            <p:ph type="sldNum" sz="quarter" idx="12"/>
          </p:nvPr>
        </p:nvSpPr>
        <p:spPr/>
        <p:txBody>
          <a:bodyPr/>
          <a:lstStyle/>
          <a:p>
            <a:fld id="{C4225E6A-64CE-4F50-A3AC-8DBA533D9DE4}" type="slidenum">
              <a:rPr lang="fr-FR" smtClean="0"/>
              <a:t>‹N°›</a:t>
            </a:fld>
            <a:endParaRPr lang="fr-FR"/>
          </a:p>
        </p:txBody>
      </p:sp>
    </p:spTree>
    <p:extLst>
      <p:ext uri="{BB962C8B-B14F-4D97-AF65-F5344CB8AC3E}">
        <p14:creationId xmlns:p14="http://schemas.microsoft.com/office/powerpoint/2010/main" val="407977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B7993B-3733-A9F2-D3B2-7104E8485AB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ED9F71C-4E2F-18C3-F0E8-3CCFFCB94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FBD69DF-EEF6-E4F0-C20A-C42F0B690D1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0E69548-6EFA-8CC8-CEB0-2A4CC9416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6E1E947-5495-8F07-680C-25F4566A89B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78670E9-4CC7-8A6C-85AF-223675BAEE4A}"/>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3999FF6E-3D54-C1F8-486E-B622DC6959B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20EA52C-E2A4-5242-6D82-4B9B5A7C4073}"/>
              </a:ext>
            </a:extLst>
          </p:cNvPr>
          <p:cNvSpPr>
            <a:spLocks noGrp="1"/>
          </p:cNvSpPr>
          <p:nvPr>
            <p:ph type="sldNum" sz="quarter" idx="12"/>
          </p:nvPr>
        </p:nvSpPr>
        <p:spPr/>
        <p:txBody>
          <a:bodyPr/>
          <a:lstStyle/>
          <a:p>
            <a:fld id="{C4225E6A-64CE-4F50-A3AC-8DBA533D9DE4}" type="slidenum">
              <a:rPr lang="fr-FR" smtClean="0"/>
              <a:t>‹N°›</a:t>
            </a:fld>
            <a:endParaRPr lang="fr-FR"/>
          </a:p>
        </p:txBody>
      </p:sp>
    </p:spTree>
    <p:extLst>
      <p:ext uri="{BB962C8B-B14F-4D97-AF65-F5344CB8AC3E}">
        <p14:creationId xmlns:p14="http://schemas.microsoft.com/office/powerpoint/2010/main" val="340956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8DB58-FB97-B0BE-7FCC-A103784CD8C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C38E9D4-472E-1B8D-2DE3-F7995678EE87}"/>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5F3F68AD-1EED-7C93-9A9C-29E30133EAB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F6746BC-F5AF-50CD-3788-E4ED053DC4C4}"/>
              </a:ext>
            </a:extLst>
          </p:cNvPr>
          <p:cNvSpPr>
            <a:spLocks noGrp="1"/>
          </p:cNvSpPr>
          <p:nvPr>
            <p:ph type="sldNum" sz="quarter" idx="12"/>
          </p:nvPr>
        </p:nvSpPr>
        <p:spPr/>
        <p:txBody>
          <a:bodyPr/>
          <a:lstStyle/>
          <a:p>
            <a:fld id="{C4225E6A-64CE-4F50-A3AC-8DBA533D9DE4}" type="slidenum">
              <a:rPr lang="fr-FR" smtClean="0"/>
              <a:t>‹N°›</a:t>
            </a:fld>
            <a:endParaRPr lang="fr-FR"/>
          </a:p>
        </p:txBody>
      </p:sp>
    </p:spTree>
    <p:extLst>
      <p:ext uri="{BB962C8B-B14F-4D97-AF65-F5344CB8AC3E}">
        <p14:creationId xmlns:p14="http://schemas.microsoft.com/office/powerpoint/2010/main" val="283502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9ACE72-A266-5F37-9561-E3B23966D938}"/>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EC9519F2-F53E-A9E6-F7DC-3DC14B41858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80D4F56-D764-90F5-AF2B-5A3AEE41ECF4}"/>
              </a:ext>
            </a:extLst>
          </p:cNvPr>
          <p:cNvSpPr>
            <a:spLocks noGrp="1"/>
          </p:cNvSpPr>
          <p:nvPr>
            <p:ph type="sldNum" sz="quarter" idx="12"/>
          </p:nvPr>
        </p:nvSpPr>
        <p:spPr/>
        <p:txBody>
          <a:bodyPr/>
          <a:lstStyle/>
          <a:p>
            <a:fld id="{C4225E6A-64CE-4F50-A3AC-8DBA533D9DE4}" type="slidenum">
              <a:rPr lang="fr-FR" smtClean="0"/>
              <a:t>‹N°›</a:t>
            </a:fld>
            <a:endParaRPr lang="fr-FR"/>
          </a:p>
        </p:txBody>
      </p:sp>
    </p:spTree>
    <p:extLst>
      <p:ext uri="{BB962C8B-B14F-4D97-AF65-F5344CB8AC3E}">
        <p14:creationId xmlns:p14="http://schemas.microsoft.com/office/powerpoint/2010/main" val="237793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C1D5E2-1606-7230-6731-1A7FD98199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E3E4A08-EE54-847B-1304-63492A8C9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4FB8BA4-83D1-A863-348C-72BB7DA0E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7C2496D-85DB-EA8D-F29B-C583DB8F3B8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6D0A1EA-84DE-5E35-F638-A7227400DFD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753633-9A36-AD84-8D6E-A74CA820D0B2}"/>
              </a:ext>
            </a:extLst>
          </p:cNvPr>
          <p:cNvSpPr>
            <a:spLocks noGrp="1"/>
          </p:cNvSpPr>
          <p:nvPr>
            <p:ph type="sldNum" sz="quarter" idx="12"/>
          </p:nvPr>
        </p:nvSpPr>
        <p:spPr/>
        <p:txBody>
          <a:bodyPr/>
          <a:lstStyle/>
          <a:p>
            <a:fld id="{C4225E6A-64CE-4F50-A3AC-8DBA533D9DE4}" type="slidenum">
              <a:rPr lang="fr-FR" smtClean="0"/>
              <a:t>‹N°›</a:t>
            </a:fld>
            <a:endParaRPr lang="fr-FR"/>
          </a:p>
        </p:txBody>
      </p:sp>
    </p:spTree>
    <p:extLst>
      <p:ext uri="{BB962C8B-B14F-4D97-AF65-F5344CB8AC3E}">
        <p14:creationId xmlns:p14="http://schemas.microsoft.com/office/powerpoint/2010/main" val="115452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398D9-CBFF-17D1-E679-75317EA3BE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66F0EA0-093B-BA7F-D334-74F32BF371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B95DEC1-22A0-75E5-7AE7-BEBDBFD6E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4493735-76A8-1D80-306B-89D356C9B980}"/>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FD42779-D2FE-2611-D46D-DA5CC287B2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901AE1-EC02-C9E4-FE71-A5E63FDAAC34}"/>
              </a:ext>
            </a:extLst>
          </p:cNvPr>
          <p:cNvSpPr>
            <a:spLocks noGrp="1"/>
          </p:cNvSpPr>
          <p:nvPr>
            <p:ph type="sldNum" sz="quarter" idx="12"/>
          </p:nvPr>
        </p:nvSpPr>
        <p:spPr/>
        <p:txBody>
          <a:bodyPr/>
          <a:lstStyle/>
          <a:p>
            <a:fld id="{C4225E6A-64CE-4F50-A3AC-8DBA533D9DE4}" type="slidenum">
              <a:rPr lang="fr-FR" smtClean="0"/>
              <a:t>‹N°›</a:t>
            </a:fld>
            <a:endParaRPr lang="fr-FR"/>
          </a:p>
        </p:txBody>
      </p:sp>
    </p:spTree>
    <p:extLst>
      <p:ext uri="{BB962C8B-B14F-4D97-AF65-F5344CB8AC3E}">
        <p14:creationId xmlns:p14="http://schemas.microsoft.com/office/powerpoint/2010/main" val="27876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927A4A-F511-E53C-DB56-5E4DD73783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E32F545-48C0-60C1-372C-E04583DF6B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77E282-DA17-A33F-4334-72DA39138E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fr-FR"/>
          </a:p>
        </p:txBody>
      </p:sp>
      <p:sp>
        <p:nvSpPr>
          <p:cNvPr id="5" name="Espace réservé du pied de page 4">
            <a:extLst>
              <a:ext uri="{FF2B5EF4-FFF2-40B4-BE49-F238E27FC236}">
                <a16:creationId xmlns:a16="http://schemas.microsoft.com/office/drawing/2014/main" id="{28E6D38F-D328-52E1-0825-BC8F34864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0EE152C-1850-A450-158B-EB1788551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4225E6A-64CE-4F50-A3AC-8DBA533D9DE4}" type="slidenum">
              <a:rPr lang="fr-FR" smtClean="0"/>
              <a:t>‹N°›</a:t>
            </a:fld>
            <a:endParaRPr lang="fr-FR"/>
          </a:p>
        </p:txBody>
      </p:sp>
    </p:spTree>
    <p:extLst>
      <p:ext uri="{BB962C8B-B14F-4D97-AF65-F5344CB8AC3E}">
        <p14:creationId xmlns:p14="http://schemas.microsoft.com/office/powerpoint/2010/main" val="391387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7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1F2D9-8F13-8F4B-9746-034CA33042B7}" type="slidenum">
              <a:rPr lang="fr-FR" smtClean="0"/>
              <a:t>‹N°›</a:t>
            </a:fld>
            <a:endParaRPr lang="fr-FR"/>
          </a:p>
        </p:txBody>
      </p:sp>
    </p:spTree>
    <p:extLst>
      <p:ext uri="{BB962C8B-B14F-4D97-AF65-F5344CB8AC3E}">
        <p14:creationId xmlns:p14="http://schemas.microsoft.com/office/powerpoint/2010/main" val="355106622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4" r:id="rId8"/>
    <p:sldLayoutId id="2147483675" r:id="rId9"/>
    <p:sldLayoutId id="2147483676" r:id="rId10"/>
  </p:sldLayoutIdLst>
  <p:hf hdr="0" ftr="0" dt="0"/>
  <p:txStyles>
    <p:titleStyle>
      <a:lvl1pPr algn="l" defTabSz="91440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6B_4A2EB8D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0E_AFD9893C.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66_CC32DC0C.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4B_1EF5288C.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medias.amf.asso.fr/docs/DOCUMENTS/7b6e34bbd318efe836d6a447ffa7be55.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7.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senat.fr/questions/base/2019/qSEQ190108459.html" TargetMode="External"/><Relationship Id="rId2" Type="http://schemas.microsoft.com/office/2018/10/relationships/comments" Target="../comments/modernComment_147_48C4616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4F_634A174B.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legifrance.gouv.fr/affichCodeArticle.do?cidTexte=LEGITEXT000006070239&amp;idArticle=LEGIARTI000006353178&amp;dateTexte=&amp;categorieLien=cid" TargetMode="Externa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jp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www.legifrance.gouv.fr/codes/article_lc/LEGIARTI000006354577" TargetMode="External"/><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5F_BA2DC2B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hyperlink" Target="http://www.conseil-etat.fr/Decisions-Avis-Publications/Decisions/Selection-des-decisions-faisant-l-objet-d-une-communication-particuliere/CE-7-mai-2015-elections-municipales-de-Sainte-Rose" TargetMode="External"/><Relationship Id="rId4" Type="http://schemas.openxmlformats.org/officeDocument/2006/relationships/hyperlink" Target="http://www.conseil-etat.fr/Decisions-Avis-Publications/Decisions/Selection-des-decisions-faisant-l-objet-d-une-communication-particuliere/CE-11-mai-2015-Elections-municipales-d-Asnieres-sur-Seine-Hauts-de-Seine" TargetMode="External"/></Relationships>
</file>

<file path=ppt/slides/_rels/slide52.xml.rels><?xml version="1.0" encoding="UTF-8" standalone="yes"?>
<Relationships xmlns="http://schemas.openxmlformats.org/package/2006/relationships"><Relationship Id="rId2" Type="http://schemas.microsoft.com/office/2018/10/relationships/comments" Target="../comments/modernComment_167_2DE76D1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isere.gouv.fr/contenu/telechargement/46710/324657/file/PV%20+1000.zip" TargetMode="External"/><Relationship Id="rId2" Type="http://schemas.openxmlformats.org/officeDocument/2006/relationships/hyperlink" Target="https://cidefe.fr/wp-content/uploads/2020/02/GUIDE-BUREAU-DE-VOTE-DERNIERE-VERSION.pdf" TargetMode="External"/><Relationship Id="rId1" Type="http://schemas.openxmlformats.org/officeDocument/2006/relationships/slideLayout" Target="../slideLayouts/slideLayout13.xml"/><Relationship Id="rId5" Type="http://schemas.openxmlformats.org/officeDocument/2006/relationships/hyperlink" Target="https://www.legifrance.gouv.fr/codes/texte_lc/LEGITEXT000006070239/" TargetMode="External"/><Relationship Id="rId4" Type="http://schemas.openxmlformats.org/officeDocument/2006/relationships/hyperlink" Target="https://medias.amf.asso.fr/docs/DOCUMENTS/3f2d4341ebcf612198c77ff8e4261753.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65_54AA150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legifrance.gouv.fr/affichCodeArticle.do?cidTexte=LEGITEXT000006070987&amp;idArticle=LEGIARTI000006465958&amp;dateTexte=&amp;categorieLien=cid" TargetMode="Externa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6E776AE-2F7C-B9F4-BE83-0508BB01EA1A}"/>
              </a:ext>
            </a:extLst>
          </p:cNvPr>
          <p:cNvSpPr txBox="1"/>
          <p:nvPr/>
        </p:nvSpPr>
        <p:spPr>
          <a:xfrm>
            <a:off x="750498" y="2228296"/>
            <a:ext cx="9564276" cy="1077218"/>
          </a:xfrm>
          <a:prstGeom prst="rect">
            <a:avLst/>
          </a:prstGeom>
          <a:solidFill>
            <a:srgbClr val="FFC000"/>
          </a:solidFill>
        </p:spPr>
        <p:txBody>
          <a:bodyPr wrap="square" rtlCol="0">
            <a:spAutoFit/>
          </a:bodyPr>
          <a:lstStyle/>
          <a:p>
            <a:pPr algn="ctr"/>
            <a:r>
              <a:rPr lang="fr-FR" sz="3200" b="1" dirty="0"/>
              <a:t>ORGANISATION DES ELECTIONS MUNICIPALES 2026 : </a:t>
            </a:r>
          </a:p>
          <a:p>
            <a:pPr algn="ctr"/>
            <a:r>
              <a:rPr lang="fr-FR" sz="3200" b="1" dirty="0"/>
              <a:t>Le jour du scrutin</a:t>
            </a:r>
          </a:p>
        </p:txBody>
      </p:sp>
      <p:sp>
        <p:nvSpPr>
          <p:cNvPr id="2" name="ZoneTexte 1">
            <a:extLst>
              <a:ext uri="{FF2B5EF4-FFF2-40B4-BE49-F238E27FC236}">
                <a16:creationId xmlns:a16="http://schemas.microsoft.com/office/drawing/2014/main" id="{DC8F1D90-FF89-F63B-829B-F7B594EBAC35}"/>
              </a:ext>
            </a:extLst>
          </p:cNvPr>
          <p:cNvSpPr txBox="1"/>
          <p:nvPr/>
        </p:nvSpPr>
        <p:spPr>
          <a:xfrm>
            <a:off x="2124075" y="6531348"/>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- 2025</a:t>
            </a:r>
          </a:p>
        </p:txBody>
      </p:sp>
    </p:spTree>
    <p:extLst>
      <p:ext uri="{BB962C8B-B14F-4D97-AF65-F5344CB8AC3E}">
        <p14:creationId xmlns:p14="http://schemas.microsoft.com/office/powerpoint/2010/main" val="27324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logo, Graphique&#10;&#10;Description générée automatiquement">
            <a:extLst>
              <a:ext uri="{FF2B5EF4-FFF2-40B4-BE49-F238E27FC236}">
                <a16:creationId xmlns:a16="http://schemas.microsoft.com/office/drawing/2014/main" id="{1BC39784-D1BD-8E29-4CCF-F0CB7D8D6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1" y="286707"/>
            <a:ext cx="2564308" cy="828548"/>
          </a:xfrm>
          <a:prstGeom prst="rect">
            <a:avLst/>
          </a:prstGeom>
        </p:spPr>
      </p:pic>
      <p:pic>
        <p:nvPicPr>
          <p:cNvPr id="2" name="Image 1">
            <a:extLst>
              <a:ext uri="{FF2B5EF4-FFF2-40B4-BE49-F238E27FC236}">
                <a16:creationId xmlns:a16="http://schemas.microsoft.com/office/drawing/2014/main" id="{BE93A7C4-B74E-6BEE-5701-BA39FD5A33F1}"/>
              </a:ext>
            </a:extLst>
          </p:cNvPr>
          <p:cNvPicPr>
            <a:picLocks noChangeAspect="1"/>
          </p:cNvPicPr>
          <p:nvPr/>
        </p:nvPicPr>
        <p:blipFill>
          <a:blip r:embed="rId3"/>
          <a:stretch>
            <a:fillRect/>
          </a:stretch>
        </p:blipFill>
        <p:spPr>
          <a:xfrm>
            <a:off x="10782300" y="0"/>
            <a:ext cx="1470212" cy="1778142"/>
          </a:xfrm>
          <a:prstGeom prst="rect">
            <a:avLst/>
          </a:prstGeom>
        </p:spPr>
      </p:pic>
      <p:sp>
        <p:nvSpPr>
          <p:cNvPr id="8" name="ZoneTexte 7">
            <a:extLst>
              <a:ext uri="{FF2B5EF4-FFF2-40B4-BE49-F238E27FC236}">
                <a16:creationId xmlns:a16="http://schemas.microsoft.com/office/drawing/2014/main" id="{5C27E455-2995-0B65-5324-1C932C1A4EDA}"/>
              </a:ext>
            </a:extLst>
          </p:cNvPr>
          <p:cNvSpPr txBox="1"/>
          <p:nvPr/>
        </p:nvSpPr>
        <p:spPr>
          <a:xfrm>
            <a:off x="3162300" y="267060"/>
            <a:ext cx="7620000" cy="2031325"/>
          </a:xfrm>
          <a:prstGeom prst="rect">
            <a:avLst/>
          </a:prstGeom>
          <a:solidFill>
            <a:schemeClr val="accent4">
              <a:lumMod val="20000"/>
              <a:lumOff val="80000"/>
            </a:schemeClr>
          </a:solidFill>
          <a:ln>
            <a:solidFill>
              <a:schemeClr val="tx1"/>
            </a:solidFill>
          </a:ln>
        </p:spPr>
        <p:txBody>
          <a:bodyPr wrap="square">
            <a:spAutoFit/>
          </a:bodyPr>
          <a:lstStyle/>
          <a:p>
            <a:r>
              <a:rPr lang="fr-FR" b="1" dirty="0"/>
              <a:t>Interdiction de l’affichage sauvage : </a:t>
            </a:r>
            <a:r>
              <a:rPr lang="fr-FR" dirty="0"/>
              <a:t>Pendant six mois précédant le premier jour du mois de l’élection et jusqu’à la date de l’élection, tout affichage relatif à l'élection est interdit en dehors des emplacements attribués aux candidats et les panneaux d’affichage libre. (article L.51 du code électoral) En cas d'affichage électoral apposé en dehors des emplacements réservés, le maire peut, après une mise en demeure auprès du candidat en cause, procéder à la dépose d'office des affiches.</a:t>
            </a:r>
          </a:p>
        </p:txBody>
      </p:sp>
      <p:sp>
        <p:nvSpPr>
          <p:cNvPr id="10" name="ZoneTexte 9">
            <a:extLst>
              <a:ext uri="{FF2B5EF4-FFF2-40B4-BE49-F238E27FC236}">
                <a16:creationId xmlns:a16="http://schemas.microsoft.com/office/drawing/2014/main" id="{7CE1EBD0-EBB1-AF47-4B2E-C9407E9427DC}"/>
              </a:ext>
            </a:extLst>
          </p:cNvPr>
          <p:cNvSpPr txBox="1"/>
          <p:nvPr/>
        </p:nvSpPr>
        <p:spPr>
          <a:xfrm>
            <a:off x="3677476" y="2298385"/>
            <a:ext cx="8281441" cy="1754326"/>
          </a:xfrm>
          <a:prstGeom prst="rect">
            <a:avLst/>
          </a:prstGeom>
          <a:solidFill>
            <a:schemeClr val="accent4">
              <a:lumMod val="60000"/>
              <a:lumOff val="40000"/>
            </a:schemeClr>
          </a:solidFill>
          <a:ln>
            <a:solidFill>
              <a:schemeClr val="tx1"/>
            </a:solidFill>
          </a:ln>
        </p:spPr>
        <p:txBody>
          <a:bodyPr wrap="square">
            <a:spAutoFit/>
          </a:bodyPr>
          <a:lstStyle/>
          <a:p>
            <a:r>
              <a:rPr lang="fr-FR" dirty="0"/>
              <a:t>Si les communes ne disposent pas d’un nombre suffisant de panneaux, elles peuvent </a:t>
            </a:r>
            <a:r>
              <a:rPr lang="fr-FR" b="1" dirty="0"/>
              <a:t>scinder en plusieurs parties les panneaux </a:t>
            </a:r>
            <a:r>
              <a:rPr lang="fr-FR" dirty="0"/>
              <a:t>d’affichage en veillant à ce que l’espace réservé soit de taille identique ;  </a:t>
            </a:r>
          </a:p>
          <a:p>
            <a:r>
              <a:rPr lang="fr-FR" dirty="0"/>
              <a:t>La </a:t>
            </a:r>
            <a:r>
              <a:rPr lang="fr-FR" b="1" dirty="0"/>
              <a:t>scission respecte l’ordre des panneaux </a:t>
            </a:r>
            <a:r>
              <a:rPr lang="fr-FR" dirty="0"/>
              <a:t>prévu par tirage au sort (la scission doit être effectuée </a:t>
            </a:r>
            <a:r>
              <a:rPr lang="fr-FR" b="1" dirty="0"/>
              <a:t>de manière verticale</a:t>
            </a:r>
            <a:r>
              <a:rPr lang="fr-FR" dirty="0"/>
              <a:t>, pour permettre le classement dans l’ordre de tous les panneaux)</a:t>
            </a:r>
          </a:p>
        </p:txBody>
      </p:sp>
      <p:sp>
        <p:nvSpPr>
          <p:cNvPr id="11" name="ZoneTexte 10">
            <a:extLst>
              <a:ext uri="{FF2B5EF4-FFF2-40B4-BE49-F238E27FC236}">
                <a16:creationId xmlns:a16="http://schemas.microsoft.com/office/drawing/2014/main" id="{5A2D0FC0-BD79-2913-50D3-60FBEA935AB5}"/>
              </a:ext>
            </a:extLst>
          </p:cNvPr>
          <p:cNvSpPr txBox="1"/>
          <p:nvPr/>
        </p:nvSpPr>
        <p:spPr>
          <a:xfrm>
            <a:off x="3677476" y="4139923"/>
            <a:ext cx="8281441" cy="1200329"/>
          </a:xfrm>
          <a:prstGeom prst="rect">
            <a:avLst/>
          </a:prstGeom>
          <a:solidFill>
            <a:schemeClr val="accent4">
              <a:lumMod val="40000"/>
              <a:lumOff val="60000"/>
            </a:schemeClr>
          </a:solidFill>
          <a:ln>
            <a:solidFill>
              <a:schemeClr val="tx1"/>
            </a:solidFill>
          </a:ln>
        </p:spPr>
        <p:txBody>
          <a:bodyPr wrap="square">
            <a:spAutoFit/>
          </a:bodyPr>
          <a:lstStyle/>
          <a:p>
            <a:pPr algn="l"/>
            <a:r>
              <a:rPr lang="fr-FR" b="0" i="0" dirty="0">
                <a:solidFill>
                  <a:srgbClr val="3A3A3A"/>
                </a:solidFill>
                <a:effectLst/>
                <a:latin typeface="Marianne"/>
              </a:rPr>
              <a:t>Les panneaux ont une </a:t>
            </a:r>
            <a:r>
              <a:rPr lang="fr-FR" b="1" i="0" dirty="0">
                <a:solidFill>
                  <a:srgbClr val="3A3A3A"/>
                </a:solidFill>
                <a:effectLst/>
                <a:latin typeface="Marianne"/>
              </a:rPr>
              <a:t>largeur et une hauteur suffisantes </a:t>
            </a:r>
            <a:r>
              <a:rPr lang="fr-FR" b="0" i="0" dirty="0">
                <a:solidFill>
                  <a:srgbClr val="3A3A3A"/>
                </a:solidFill>
                <a:effectLst/>
                <a:latin typeface="Marianne"/>
              </a:rPr>
              <a:t>afin de permettre l'affichage correct d'au moins :</a:t>
            </a:r>
          </a:p>
          <a:p>
            <a:pPr algn="l">
              <a:buFont typeface="Arial" panose="020B0604020202020204" pitchFamily="34" charset="0"/>
              <a:buChar char="•"/>
            </a:pPr>
            <a:r>
              <a:rPr lang="fr-FR" b="0" i="0" dirty="0">
                <a:solidFill>
                  <a:srgbClr val="3A3A3A"/>
                </a:solidFill>
                <a:effectLst/>
                <a:latin typeface="Marianne"/>
              </a:rPr>
              <a:t>une petite affiche 297mmx420mm ;</a:t>
            </a:r>
          </a:p>
          <a:p>
            <a:pPr algn="l">
              <a:buFont typeface="Arial" panose="020B0604020202020204" pitchFamily="34" charset="0"/>
              <a:buChar char="•"/>
            </a:pPr>
            <a:r>
              <a:rPr lang="fr-FR" b="0" i="0" dirty="0">
                <a:solidFill>
                  <a:srgbClr val="3A3A3A"/>
                </a:solidFill>
                <a:effectLst/>
                <a:latin typeface="Marianne"/>
              </a:rPr>
              <a:t>et une grande affiche 594mmx841mm.</a:t>
            </a:r>
          </a:p>
        </p:txBody>
      </p:sp>
      <p:sp>
        <p:nvSpPr>
          <p:cNvPr id="12" name="ZoneTexte 11">
            <a:extLst>
              <a:ext uri="{FF2B5EF4-FFF2-40B4-BE49-F238E27FC236}">
                <a16:creationId xmlns:a16="http://schemas.microsoft.com/office/drawing/2014/main" id="{DF6E526D-E7A6-4CEA-19A2-D385C5C2B5F7}"/>
              </a:ext>
            </a:extLst>
          </p:cNvPr>
          <p:cNvSpPr txBox="1"/>
          <p:nvPr/>
        </p:nvSpPr>
        <p:spPr>
          <a:xfrm>
            <a:off x="317861" y="5450176"/>
            <a:ext cx="11641055" cy="923330"/>
          </a:xfrm>
          <a:prstGeom prst="rect">
            <a:avLst/>
          </a:prstGeom>
          <a:solidFill>
            <a:schemeClr val="accent4">
              <a:lumMod val="60000"/>
              <a:lumOff val="40000"/>
            </a:schemeClr>
          </a:solidFill>
          <a:ln>
            <a:solidFill>
              <a:schemeClr val="tx1"/>
            </a:solidFill>
          </a:ln>
        </p:spPr>
        <p:txBody>
          <a:bodyPr wrap="square">
            <a:spAutoFit/>
          </a:bodyPr>
          <a:lstStyle/>
          <a:p>
            <a:r>
              <a:rPr lang="fr-FR" dirty="0"/>
              <a:t>Les communes peuvent fabriquer elles-mêmes leurs panneaux. </a:t>
            </a:r>
          </a:p>
          <a:p>
            <a:r>
              <a:rPr lang="fr-FR" dirty="0"/>
              <a:t>Il est </a:t>
            </a:r>
            <a:r>
              <a:rPr lang="fr-FR" b="1" dirty="0"/>
              <a:t>possible d’installer les affiches sur les murs des bâtiments publics </a:t>
            </a:r>
            <a:r>
              <a:rPr lang="fr-FR" dirty="0"/>
              <a:t>en respectant les règles relatives à la taille des emplacements et à l’ordre d’affichage. </a:t>
            </a:r>
          </a:p>
        </p:txBody>
      </p:sp>
      <p:sp>
        <p:nvSpPr>
          <p:cNvPr id="13" name="ZoneTexte 12">
            <a:extLst>
              <a:ext uri="{FF2B5EF4-FFF2-40B4-BE49-F238E27FC236}">
                <a16:creationId xmlns:a16="http://schemas.microsoft.com/office/drawing/2014/main" id="{35047EE5-A4A4-7DA1-9A45-367286CE4D87}"/>
              </a:ext>
            </a:extLst>
          </p:cNvPr>
          <p:cNvSpPr txBox="1"/>
          <p:nvPr/>
        </p:nvSpPr>
        <p:spPr>
          <a:xfrm>
            <a:off x="317861" y="2500642"/>
            <a:ext cx="3282589" cy="2554545"/>
          </a:xfrm>
          <a:prstGeom prst="rect">
            <a:avLst/>
          </a:prstGeom>
          <a:solidFill>
            <a:srgbClr val="F2B017"/>
          </a:solidFill>
          <a:ln>
            <a:solidFill>
              <a:schemeClr val="tx1"/>
            </a:solidFill>
          </a:ln>
        </p:spPr>
        <p:txBody>
          <a:bodyPr wrap="square">
            <a:spAutoFit/>
          </a:bodyPr>
          <a:lstStyle/>
          <a:p>
            <a:r>
              <a:rPr lang="fr-FR" sz="2000" b="1" u="sng" dirty="0"/>
              <a:t>Les panneaux doivent être :</a:t>
            </a:r>
            <a:endParaRPr lang="fr-FR" sz="2000" b="1" dirty="0"/>
          </a:p>
          <a:p>
            <a:endParaRPr lang="fr-FR" sz="2000" b="1" dirty="0"/>
          </a:p>
          <a:p>
            <a:pPr marL="342900" indent="-342900">
              <a:buFont typeface="Arial" panose="020B0604020202020204" pitchFamily="34" charset="0"/>
              <a:buChar char="•"/>
            </a:pPr>
            <a:r>
              <a:rPr lang="fr-FR" sz="2000" b="1" dirty="0"/>
              <a:t>Amovibles </a:t>
            </a:r>
          </a:p>
          <a:p>
            <a:pPr marL="342900" indent="-342900">
              <a:buFont typeface="Arial" panose="020B0604020202020204" pitchFamily="34" charset="0"/>
              <a:buChar char="•"/>
            </a:pPr>
            <a:r>
              <a:rPr lang="fr-FR" sz="2000" b="1" dirty="0"/>
              <a:t>Accessibles au 1er jour de la campagne officielle.</a:t>
            </a:r>
          </a:p>
          <a:p>
            <a:pPr marL="342900" indent="-342900">
              <a:buFont typeface="Arial" panose="020B0604020202020204" pitchFamily="34" charset="0"/>
              <a:buChar char="•"/>
            </a:pPr>
            <a:r>
              <a:rPr lang="fr-FR" sz="2000" b="1" dirty="0"/>
              <a:t>Autant de panneaux que de candidats ou candidates.</a:t>
            </a:r>
          </a:p>
        </p:txBody>
      </p:sp>
      <p:sp>
        <p:nvSpPr>
          <p:cNvPr id="3" name="ZoneTexte 2">
            <a:extLst>
              <a:ext uri="{FF2B5EF4-FFF2-40B4-BE49-F238E27FC236}">
                <a16:creationId xmlns:a16="http://schemas.microsoft.com/office/drawing/2014/main" id="{82265E5E-8CCB-C5DC-4C92-44FDF9486C0B}"/>
              </a:ext>
            </a:extLst>
          </p:cNvPr>
          <p:cNvSpPr txBox="1"/>
          <p:nvPr/>
        </p:nvSpPr>
        <p:spPr>
          <a:xfrm>
            <a:off x="1900237" y="6563049"/>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40626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6AAC490-FC03-E6DD-0AF4-1A42A03DA2EC}"/>
              </a:ext>
            </a:extLst>
          </p:cNvPr>
          <p:cNvSpPr txBox="1"/>
          <p:nvPr/>
        </p:nvSpPr>
        <p:spPr>
          <a:xfrm>
            <a:off x="3048000" y="1190526"/>
            <a:ext cx="6096000" cy="1323439"/>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a:spAutoFit/>
          </a:bodyPr>
          <a:lstStyle/>
          <a:p>
            <a:pPr algn="ctr"/>
            <a:r>
              <a:rPr lang="fr-FR" altLang="fr-FR" sz="4000" b="1" dirty="0"/>
              <a:t>Le déroulement du scrutin en quatre étapes majeures</a:t>
            </a:r>
          </a:p>
        </p:txBody>
      </p:sp>
      <p:pic>
        <p:nvPicPr>
          <p:cNvPr id="5" name="Image 4" descr="Une image contenant texte, Police, logo, Graphique&#10;&#10;Description générée automatiquement">
            <a:extLst>
              <a:ext uri="{FF2B5EF4-FFF2-40B4-BE49-F238E27FC236}">
                <a16:creationId xmlns:a16="http://schemas.microsoft.com/office/drawing/2014/main" id="{1BC39784-D1BD-8E29-4CCF-F0CB7D8D6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61" y="286707"/>
            <a:ext cx="2564308" cy="828548"/>
          </a:xfrm>
          <a:prstGeom prst="rect">
            <a:avLst/>
          </a:prstGeom>
        </p:spPr>
      </p:pic>
      <p:pic>
        <p:nvPicPr>
          <p:cNvPr id="2" name="Image 1">
            <a:extLst>
              <a:ext uri="{FF2B5EF4-FFF2-40B4-BE49-F238E27FC236}">
                <a16:creationId xmlns:a16="http://schemas.microsoft.com/office/drawing/2014/main" id="{BE93A7C4-B74E-6BEE-5701-BA39FD5A33F1}"/>
              </a:ext>
            </a:extLst>
          </p:cNvPr>
          <p:cNvPicPr>
            <a:picLocks noChangeAspect="1"/>
          </p:cNvPicPr>
          <p:nvPr/>
        </p:nvPicPr>
        <p:blipFill>
          <a:blip r:embed="rId3"/>
          <a:stretch>
            <a:fillRect/>
          </a:stretch>
        </p:blipFill>
        <p:spPr>
          <a:xfrm>
            <a:off x="10488706" y="358589"/>
            <a:ext cx="1470212" cy="1778142"/>
          </a:xfrm>
          <a:prstGeom prst="rect">
            <a:avLst/>
          </a:prstGeom>
        </p:spPr>
      </p:pic>
      <p:sp>
        <p:nvSpPr>
          <p:cNvPr id="6" name="ZoneTexte 5">
            <a:extLst>
              <a:ext uri="{FF2B5EF4-FFF2-40B4-BE49-F238E27FC236}">
                <a16:creationId xmlns:a16="http://schemas.microsoft.com/office/drawing/2014/main" id="{17F25E0D-A9F1-8ED9-2329-C9CCAFED991B}"/>
              </a:ext>
            </a:extLst>
          </p:cNvPr>
          <p:cNvSpPr txBox="1"/>
          <p:nvPr/>
        </p:nvSpPr>
        <p:spPr>
          <a:xfrm>
            <a:off x="3816145" y="2947170"/>
            <a:ext cx="6098458" cy="224676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altLang="fr-FR" sz="2000" b="1" i="0" u="none" strike="noStrike" kern="1200" cap="none" spc="0" normalizeH="0" baseline="0" noProof="0" dirty="0">
                <a:ln>
                  <a:noFill/>
                </a:ln>
                <a:solidFill>
                  <a:prstClr val="black"/>
                </a:solidFill>
                <a:effectLst/>
                <a:uLnTx/>
                <a:uFillTx/>
                <a:latin typeface="Calibri" panose="020F0502020204030204"/>
                <a:ea typeface="+mn-ea"/>
                <a:cs typeface="+mn-cs"/>
              </a:rPr>
              <a:t>La préparation du bureau de vote</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alt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altLang="fr-FR" sz="2000" b="1" i="0" u="none" strike="noStrike" kern="1200" cap="none" spc="0" normalizeH="0" baseline="0" noProof="0" dirty="0">
                <a:ln>
                  <a:noFill/>
                </a:ln>
                <a:solidFill>
                  <a:prstClr val="black"/>
                </a:solidFill>
                <a:effectLst/>
                <a:uLnTx/>
                <a:uFillTx/>
                <a:latin typeface="Calibri" panose="020F0502020204030204"/>
                <a:ea typeface="+mn-ea"/>
                <a:cs typeface="+mn-cs"/>
              </a:rPr>
              <a:t>Le déroulement des opérations électorales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alt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altLang="fr-FR" sz="2000" b="1" i="0" u="none" strike="noStrike" kern="1200" cap="none" spc="0" normalizeH="0" baseline="0" noProof="0" dirty="0">
                <a:ln>
                  <a:noFill/>
                </a:ln>
                <a:solidFill>
                  <a:prstClr val="black"/>
                </a:solidFill>
                <a:effectLst/>
                <a:uLnTx/>
                <a:uFillTx/>
                <a:latin typeface="Calibri" panose="020F0502020204030204"/>
                <a:ea typeface="+mn-ea"/>
                <a:cs typeface="+mn-cs"/>
              </a:rPr>
              <a:t>Le dépouillement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alt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altLang="fr-FR" sz="2000" b="1" i="0" u="none" strike="noStrike" kern="1200" cap="none" spc="0" normalizeH="0" baseline="0" noProof="0" dirty="0">
                <a:ln>
                  <a:noFill/>
                </a:ln>
                <a:solidFill>
                  <a:prstClr val="black"/>
                </a:solidFill>
                <a:effectLst/>
                <a:uLnTx/>
                <a:uFillTx/>
                <a:latin typeface="Calibri" panose="020F0502020204030204"/>
                <a:ea typeface="+mn-ea"/>
                <a:cs typeface="+mn-cs"/>
              </a:rPr>
              <a:t>La promulgation des résultats</a:t>
            </a:r>
          </a:p>
        </p:txBody>
      </p:sp>
      <p:sp>
        <p:nvSpPr>
          <p:cNvPr id="4" name="ZoneTexte 3">
            <a:extLst>
              <a:ext uri="{FF2B5EF4-FFF2-40B4-BE49-F238E27FC236}">
                <a16:creationId xmlns:a16="http://schemas.microsoft.com/office/drawing/2014/main" id="{91ED9955-92F3-E632-017B-D40CFF5CA8F8}"/>
              </a:ext>
            </a:extLst>
          </p:cNvPr>
          <p:cNvSpPr txBox="1"/>
          <p:nvPr/>
        </p:nvSpPr>
        <p:spPr>
          <a:xfrm>
            <a:off x="1917136" y="6571293"/>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201710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1EF4E313-7ACB-A452-9349-B3D2605CE693}"/>
              </a:ext>
            </a:extLst>
          </p:cNvPr>
          <p:cNvSpPr txBox="1">
            <a:spLocks noGrp="1"/>
          </p:cNvSpPr>
          <p:nvPr>
            <p:ph type="body" sz="quarter" idx="12"/>
          </p:nvPr>
        </p:nvSpPr>
        <p:spPr>
          <a:xfrm>
            <a:off x="392194" y="1548883"/>
            <a:ext cx="11057324" cy="4524315"/>
          </a:xfrm>
          <a:prstGeom prst="rect">
            <a:avLst/>
          </a:prstGeom>
          <a:noFill/>
        </p:spPr>
        <p:txBody>
          <a:bodyPr wrap="square">
            <a:spAutoFit/>
          </a:bodyPr>
          <a:lstStyle/>
          <a:p>
            <a:pPr lvl="0" algn="just" eaLnBrk="0" fontAlgn="base" hangingPunct="0">
              <a:lnSpc>
                <a:spcPct val="100000"/>
              </a:lnSpc>
              <a:spcBef>
                <a:spcPct val="20000"/>
              </a:spcBef>
              <a:spcAft>
                <a:spcPct val="0"/>
              </a:spcAft>
              <a:defRPr/>
            </a:pPr>
            <a:r>
              <a:rPr lang="fr-FR" sz="1600" u="sng" dirty="0"/>
              <a:t>NOMBRE DE BUREAUX PAR COMMUNES : </a:t>
            </a:r>
          </a:p>
          <a:p>
            <a:pPr lvl="0" algn="just" eaLnBrk="0" fontAlgn="base" hangingPunct="0">
              <a:lnSpc>
                <a:spcPct val="100000"/>
              </a:lnSpc>
              <a:spcBef>
                <a:spcPct val="20000"/>
              </a:spcBef>
              <a:spcAft>
                <a:spcPct val="0"/>
              </a:spcAft>
              <a:defRPr/>
            </a:pPr>
            <a:r>
              <a:rPr lang="fr-FR" sz="1600" b="0" dirty="0"/>
              <a:t>Chaque commune est divisée, par arrêté préfectoral, en </a:t>
            </a:r>
            <a:r>
              <a:rPr lang="fr-FR" sz="1600" dirty="0"/>
              <a:t>autant de bureaux de vote que l'exigent les circonstances locales et le nombre d'électeurs</a:t>
            </a:r>
            <a:r>
              <a:rPr lang="fr-FR" sz="1600" b="0" dirty="0"/>
              <a:t>. </a:t>
            </a:r>
          </a:p>
          <a:p>
            <a:pPr lvl="0" algn="just" eaLnBrk="0" fontAlgn="base" hangingPunct="0">
              <a:lnSpc>
                <a:spcPct val="100000"/>
              </a:lnSpc>
              <a:spcBef>
                <a:spcPct val="20000"/>
              </a:spcBef>
              <a:spcAft>
                <a:spcPct val="0"/>
              </a:spcAft>
              <a:defRPr/>
            </a:pPr>
            <a:r>
              <a:rPr lang="fr-FR" sz="1600" b="0" dirty="0"/>
              <a:t>Il est préconisé : 800 à 1 000 électeurs inscrits / bureau. </a:t>
            </a:r>
            <a:endParaRPr lang="fr-FR" altLang="fr-FR" sz="1600" b="0" dirty="0">
              <a:solidFill>
                <a:prstClr val="black"/>
              </a:solidFill>
              <a:latin typeface="Calibri"/>
              <a:ea typeface="+mn-ea"/>
              <a:cs typeface="+mn-cs"/>
            </a:endParaRPr>
          </a:p>
          <a:p>
            <a:pPr lvl="0" algn="just" eaLnBrk="0" fontAlgn="base" hangingPunct="0">
              <a:lnSpc>
                <a:spcPct val="100000"/>
              </a:lnSpc>
              <a:spcBef>
                <a:spcPct val="20000"/>
              </a:spcBef>
              <a:spcAft>
                <a:spcPct val="0"/>
              </a:spcAft>
              <a:defRPr/>
            </a:pPr>
            <a:r>
              <a:rPr lang="fr-FR" sz="1600" b="0" dirty="0"/>
              <a:t>Les </a:t>
            </a:r>
            <a:r>
              <a:rPr lang="fr-FR" sz="1600" dirty="0"/>
              <a:t>lieux de vote </a:t>
            </a:r>
            <a:r>
              <a:rPr lang="fr-FR" sz="1600" b="0" dirty="0"/>
              <a:t>sont </a:t>
            </a:r>
            <a:r>
              <a:rPr lang="fr-FR" sz="1600" dirty="0"/>
              <a:t>désignés dans l'arrêté préfectoral </a:t>
            </a:r>
            <a:r>
              <a:rPr lang="fr-FR" sz="1600" b="0" dirty="0"/>
              <a:t>instituant les bureaux. Il est déconseillé de changer les localisations des lieux de vote à proximité des élections.</a:t>
            </a:r>
          </a:p>
          <a:p>
            <a:pPr lvl="0" algn="just" eaLnBrk="0" fontAlgn="base" hangingPunct="0">
              <a:lnSpc>
                <a:spcPct val="100000"/>
              </a:lnSpc>
              <a:spcBef>
                <a:spcPct val="20000"/>
              </a:spcBef>
              <a:spcAft>
                <a:spcPct val="0"/>
              </a:spcAft>
              <a:defRPr/>
            </a:pPr>
            <a:r>
              <a:rPr lang="fr-FR" sz="1600" b="0" dirty="0"/>
              <a:t>Lorsqu'une commune comprend plusieurs bureaux de vote, l’arrêté </a:t>
            </a:r>
            <a:r>
              <a:rPr lang="fr-FR" sz="1600" dirty="0"/>
              <a:t>détermine le bureau centralisateur </a:t>
            </a:r>
            <a:r>
              <a:rPr lang="fr-FR" sz="1600" b="0" dirty="0"/>
              <a:t>de la commune. </a:t>
            </a:r>
          </a:p>
          <a:p>
            <a:pPr lvl="0" algn="just" eaLnBrk="0" fontAlgn="base" hangingPunct="0">
              <a:lnSpc>
                <a:spcPct val="100000"/>
              </a:lnSpc>
              <a:spcBef>
                <a:spcPct val="20000"/>
              </a:spcBef>
              <a:spcAft>
                <a:spcPct val="0"/>
              </a:spcAft>
              <a:defRPr/>
            </a:pPr>
            <a:endParaRPr lang="fr-FR" sz="1600" b="0" dirty="0"/>
          </a:p>
          <a:p>
            <a:pPr lvl="0" algn="just" eaLnBrk="0" fontAlgn="base" hangingPunct="0">
              <a:lnSpc>
                <a:spcPct val="100000"/>
              </a:lnSpc>
              <a:spcBef>
                <a:spcPct val="20000"/>
              </a:spcBef>
              <a:spcAft>
                <a:spcPct val="0"/>
              </a:spcAft>
              <a:defRPr/>
            </a:pPr>
            <a:r>
              <a:rPr lang="fr-FR" sz="1600" u="sng" dirty="0"/>
              <a:t>DOCUMENTS ELECTORAUX : </a:t>
            </a:r>
          </a:p>
          <a:p>
            <a:pPr lvl="0" algn="just" eaLnBrk="0" fontAlgn="base" hangingPunct="0">
              <a:lnSpc>
                <a:spcPct val="100000"/>
              </a:lnSpc>
              <a:spcBef>
                <a:spcPct val="20000"/>
              </a:spcBef>
              <a:spcAft>
                <a:spcPct val="0"/>
              </a:spcAft>
              <a:defRPr/>
            </a:pPr>
            <a:r>
              <a:rPr lang="fr-FR" sz="1600" b="0" dirty="0"/>
              <a:t>La conformité des documents électoraux au regard des articles R. 27, R. 29 et R. 30 du code électoral portant sur le format et le grammage est vérifiée par la commission locale de propagande.</a:t>
            </a:r>
          </a:p>
          <a:p>
            <a:pPr lvl="0" algn="just" eaLnBrk="0" fontAlgn="base" hangingPunct="0">
              <a:lnSpc>
                <a:spcPct val="100000"/>
              </a:lnSpc>
              <a:spcBef>
                <a:spcPct val="20000"/>
              </a:spcBef>
              <a:spcAft>
                <a:spcPct val="0"/>
              </a:spcAft>
              <a:defRPr/>
            </a:pPr>
            <a:endParaRPr lang="fr-FR" sz="1600" b="0" dirty="0"/>
          </a:p>
          <a:p>
            <a:pPr lvl="0" algn="just" eaLnBrk="0" fontAlgn="base" hangingPunct="0">
              <a:lnSpc>
                <a:spcPct val="100000"/>
              </a:lnSpc>
              <a:spcBef>
                <a:spcPct val="20000"/>
              </a:spcBef>
              <a:spcAft>
                <a:spcPct val="0"/>
              </a:spcAft>
              <a:defRPr/>
            </a:pPr>
            <a:r>
              <a:rPr lang="fr-FR" sz="1600" dirty="0"/>
              <a:t>La mise sous pli de la propagande, </a:t>
            </a:r>
            <a:r>
              <a:rPr lang="fr-FR" sz="1600" b="0" dirty="0"/>
              <a:t>c’est à dire des circulaires et bulletins de vote est sous la </a:t>
            </a:r>
            <a:r>
              <a:rPr lang="fr-FR" sz="1600" dirty="0"/>
              <a:t>responsabilité de la commission locale de propagande</a:t>
            </a:r>
            <a:r>
              <a:rPr lang="fr-FR" sz="1600" b="0" dirty="0"/>
              <a:t>.</a:t>
            </a:r>
          </a:p>
          <a:p>
            <a:pPr lvl="0" algn="just" eaLnBrk="0" fontAlgn="base" hangingPunct="0">
              <a:lnSpc>
                <a:spcPct val="100000"/>
              </a:lnSpc>
              <a:spcBef>
                <a:spcPct val="20000"/>
              </a:spcBef>
              <a:spcAft>
                <a:spcPct val="0"/>
              </a:spcAft>
              <a:defRPr/>
            </a:pPr>
            <a:endParaRPr lang="fr-FR" sz="1600" dirty="0"/>
          </a:p>
        </p:txBody>
      </p:sp>
      <p:pic>
        <p:nvPicPr>
          <p:cNvPr id="7" name="Image 6">
            <a:extLst>
              <a:ext uri="{FF2B5EF4-FFF2-40B4-BE49-F238E27FC236}">
                <a16:creationId xmlns:a16="http://schemas.microsoft.com/office/drawing/2014/main" id="{D1F282FE-179E-2BC4-4E30-79FC57F89966}"/>
              </a:ext>
            </a:extLst>
          </p:cNvPr>
          <p:cNvPicPr>
            <a:picLocks noChangeAspect="1"/>
          </p:cNvPicPr>
          <p:nvPr/>
        </p:nvPicPr>
        <p:blipFill>
          <a:blip r:embed="rId3"/>
          <a:stretch>
            <a:fillRect/>
          </a:stretch>
        </p:blipFill>
        <p:spPr>
          <a:xfrm>
            <a:off x="10825089" y="0"/>
            <a:ext cx="1248859" cy="1513140"/>
          </a:xfrm>
          <a:prstGeom prst="rect">
            <a:avLst/>
          </a:prstGeom>
        </p:spPr>
      </p:pic>
      <p:sp>
        <p:nvSpPr>
          <p:cNvPr id="2" name="ZoneTexte 1">
            <a:extLst>
              <a:ext uri="{FF2B5EF4-FFF2-40B4-BE49-F238E27FC236}">
                <a16:creationId xmlns:a16="http://schemas.microsoft.com/office/drawing/2014/main" id="{67110721-CF80-233B-A9ED-BF2266B6D6A4}"/>
              </a:ext>
            </a:extLst>
          </p:cNvPr>
          <p:cNvSpPr txBox="1"/>
          <p:nvPr/>
        </p:nvSpPr>
        <p:spPr>
          <a:xfrm>
            <a:off x="1809750" y="6530459"/>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124457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1D621-2064-852C-F8E0-9FF54375BA4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DC57AFC-B574-9B79-EF5D-41EEC8DF8144}"/>
              </a:ext>
            </a:extLst>
          </p:cNvPr>
          <p:cNvSpPr txBox="1"/>
          <p:nvPr/>
        </p:nvSpPr>
        <p:spPr>
          <a:xfrm>
            <a:off x="1885950" y="2920566"/>
            <a:ext cx="7883081" cy="2677656"/>
          </a:xfrm>
          <a:prstGeom prst="rect">
            <a:avLst/>
          </a:prstGeom>
          <a:noFill/>
        </p:spPr>
        <p:txBody>
          <a:bodyPr wrap="square">
            <a:spAutoFit/>
          </a:bodyPr>
          <a:lstStyle/>
          <a:p>
            <a:pPr marL="342900" indent="-342900" algn="just">
              <a:buFont typeface="Wingdings" panose="05000000000000000000" pitchFamily="2" charset="2"/>
              <a:buChar char="Ø"/>
            </a:pPr>
            <a:r>
              <a:rPr lang="fr-FR" altLang="fr-FR" sz="2400" b="1" dirty="0"/>
              <a:t>Le pavoisement du bureau de vote</a:t>
            </a:r>
          </a:p>
          <a:p>
            <a:pPr marL="342900" indent="-342900" algn="just">
              <a:buFont typeface="Wingdings" panose="05000000000000000000" pitchFamily="2" charset="2"/>
              <a:buChar char="Ø"/>
            </a:pPr>
            <a:endParaRPr lang="fr-FR" altLang="fr-FR" sz="2400" b="1" dirty="0"/>
          </a:p>
          <a:p>
            <a:pPr marL="342900" indent="-342900" algn="just">
              <a:buFont typeface="Wingdings" panose="05000000000000000000" pitchFamily="2" charset="2"/>
              <a:buChar char="Ø"/>
            </a:pPr>
            <a:r>
              <a:rPr lang="fr-FR" altLang="fr-FR" sz="2400" b="1" dirty="0"/>
              <a:t>L’accessibilité au bureau de vote</a:t>
            </a:r>
          </a:p>
          <a:p>
            <a:pPr marL="342900" indent="-342900" algn="just">
              <a:buFont typeface="Wingdings" panose="05000000000000000000" pitchFamily="2" charset="2"/>
              <a:buChar char="Ø"/>
            </a:pPr>
            <a:endParaRPr lang="fr-FR" altLang="fr-FR" sz="2400" b="1" dirty="0"/>
          </a:p>
          <a:p>
            <a:pPr marL="342900" indent="-342900" algn="just">
              <a:buFont typeface="Wingdings" panose="05000000000000000000" pitchFamily="2" charset="2"/>
              <a:buChar char="Ø"/>
            </a:pPr>
            <a:r>
              <a:rPr lang="fr-FR" altLang="fr-FR" sz="2400" b="1" dirty="0"/>
              <a:t>L’agencement du bureau de vote</a:t>
            </a:r>
          </a:p>
          <a:p>
            <a:pPr marL="342900" indent="-342900" algn="just">
              <a:buFont typeface="Wingdings" panose="05000000000000000000" pitchFamily="2" charset="2"/>
              <a:buChar char="Ø"/>
            </a:pPr>
            <a:endParaRPr lang="fr-FR" altLang="fr-FR" sz="2400" b="1" dirty="0"/>
          </a:p>
          <a:p>
            <a:pPr marL="342900" indent="-342900" algn="just">
              <a:buFont typeface="Wingdings" panose="05000000000000000000" pitchFamily="2" charset="2"/>
              <a:buChar char="Ø"/>
            </a:pPr>
            <a:r>
              <a:rPr lang="fr-FR" altLang="fr-FR" sz="2400" b="1" dirty="0"/>
              <a:t>La composition et le rôle des membres du bureau de vote</a:t>
            </a:r>
          </a:p>
        </p:txBody>
      </p:sp>
      <p:sp>
        <p:nvSpPr>
          <p:cNvPr id="5" name="ZoneTexte 4">
            <a:extLst>
              <a:ext uri="{FF2B5EF4-FFF2-40B4-BE49-F238E27FC236}">
                <a16:creationId xmlns:a16="http://schemas.microsoft.com/office/drawing/2014/main" id="{E0FE13E9-D821-6245-7586-AE1E2489B034}"/>
              </a:ext>
            </a:extLst>
          </p:cNvPr>
          <p:cNvSpPr txBox="1"/>
          <p:nvPr/>
        </p:nvSpPr>
        <p:spPr>
          <a:xfrm>
            <a:off x="1225713" y="1497691"/>
            <a:ext cx="8790316" cy="707886"/>
          </a:xfrm>
          <a:prstGeom prst="rect">
            <a:avLst/>
          </a:prstGeom>
          <a:noFill/>
          <a:ln>
            <a:solidFill>
              <a:schemeClr val="accent2"/>
            </a:solidFill>
          </a:ln>
          <a:effectLst>
            <a:outerShdw blurRad="50800" dist="38100" dir="18900000" algn="bl" rotWithShape="0">
              <a:prstClr val="black">
                <a:alpha val="40000"/>
              </a:prstClr>
            </a:outerShdw>
          </a:effectLst>
        </p:spPr>
        <p:txBody>
          <a:bodyPr wrap="square" rtlCol="0">
            <a:spAutoFit/>
          </a:bodyPr>
          <a:lstStyle/>
          <a:p>
            <a:pPr algn="ctr"/>
            <a:r>
              <a:rPr lang="fr-FR" sz="4000" dirty="0">
                <a:solidFill>
                  <a:srgbClr val="F2B017"/>
                </a:solidFill>
              </a:rPr>
              <a:t>1) La préparation du bureau de vote</a:t>
            </a:r>
          </a:p>
        </p:txBody>
      </p:sp>
      <p:pic>
        <p:nvPicPr>
          <p:cNvPr id="8" name="Image 7" descr="Une image contenant texte, Police, logo, Graphique&#10;&#10;Description générée automatiquement">
            <a:extLst>
              <a:ext uri="{FF2B5EF4-FFF2-40B4-BE49-F238E27FC236}">
                <a16:creationId xmlns:a16="http://schemas.microsoft.com/office/drawing/2014/main" id="{12166041-EE99-5744-59D3-477FDD982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34" y="122805"/>
            <a:ext cx="2564308" cy="828548"/>
          </a:xfrm>
          <a:prstGeom prst="rect">
            <a:avLst/>
          </a:prstGeom>
        </p:spPr>
      </p:pic>
      <p:pic>
        <p:nvPicPr>
          <p:cNvPr id="4" name="Image 3">
            <a:extLst>
              <a:ext uri="{FF2B5EF4-FFF2-40B4-BE49-F238E27FC236}">
                <a16:creationId xmlns:a16="http://schemas.microsoft.com/office/drawing/2014/main" id="{0F8A70DF-205C-FCDD-7CC8-C9A3CDAA654E}"/>
              </a:ext>
            </a:extLst>
          </p:cNvPr>
          <p:cNvPicPr>
            <a:picLocks noChangeAspect="1"/>
          </p:cNvPicPr>
          <p:nvPr/>
        </p:nvPicPr>
        <p:blipFill>
          <a:blip r:embed="rId3"/>
          <a:stretch>
            <a:fillRect/>
          </a:stretch>
        </p:blipFill>
        <p:spPr>
          <a:xfrm>
            <a:off x="10632141" y="261610"/>
            <a:ext cx="1470212" cy="1778142"/>
          </a:xfrm>
          <a:prstGeom prst="rect">
            <a:avLst/>
          </a:prstGeom>
        </p:spPr>
      </p:pic>
      <p:sp>
        <p:nvSpPr>
          <p:cNvPr id="2" name="ZoneTexte 1">
            <a:extLst>
              <a:ext uri="{FF2B5EF4-FFF2-40B4-BE49-F238E27FC236}">
                <a16:creationId xmlns:a16="http://schemas.microsoft.com/office/drawing/2014/main" id="{E4F30D96-FAE6-905F-1084-18622D5EEE43}"/>
              </a:ext>
            </a:extLst>
          </p:cNvPr>
          <p:cNvSpPr txBox="1"/>
          <p:nvPr/>
        </p:nvSpPr>
        <p:spPr>
          <a:xfrm>
            <a:off x="1885950" y="6596390"/>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33450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7602-FF0D-C41C-8DC7-CF235B93E8FB}"/>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4336216-4470-64AF-578E-4FD6B2872097}"/>
              </a:ext>
            </a:extLst>
          </p:cNvPr>
          <p:cNvSpPr>
            <a:spLocks noGrp="1"/>
          </p:cNvSpPr>
          <p:nvPr>
            <p:ph type="body" sz="quarter" idx="12"/>
          </p:nvPr>
        </p:nvSpPr>
        <p:spPr>
          <a:xfrm>
            <a:off x="391886" y="3331984"/>
            <a:ext cx="10647589" cy="1446550"/>
          </a:xfrm>
        </p:spPr>
        <p:txBody>
          <a:body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fr-FR" sz="2000" i="0" u="sng" strike="noStrike" kern="1200" cap="none" spc="0" normalizeH="0" baseline="0" noProof="0" dirty="0">
                <a:ln>
                  <a:noFill/>
                </a:ln>
                <a:effectLst/>
                <a:uLnTx/>
                <a:uFillTx/>
                <a:latin typeface="Calibri"/>
                <a:ea typeface="+mn-ea"/>
                <a:cs typeface="+mn-cs"/>
              </a:rPr>
              <a:t>Le pavoisement du bureau de vote est-il obligatoire?</a:t>
            </a:r>
          </a:p>
          <a:p>
            <a:pPr lvl="0" algn="just" defTabSz="914400" eaLnBrk="0" fontAlgn="base" hangingPunct="0">
              <a:lnSpc>
                <a:spcPct val="100000"/>
              </a:lnSpc>
              <a:spcBef>
                <a:spcPct val="20000"/>
              </a:spcBef>
              <a:spcAft>
                <a:spcPct val="0"/>
              </a:spcAft>
              <a:defRPr/>
            </a:pPr>
            <a:endParaRPr lang="fr-FR" altLang="fr-FR" sz="2000" b="0" dirty="0">
              <a:latin typeface="Calibri"/>
              <a:ea typeface="+mn-ea"/>
              <a:cs typeface="+mn-cs"/>
            </a:endParaRPr>
          </a:p>
          <a:p>
            <a:pPr lvl="0" algn="just" defTabSz="914400" eaLnBrk="0" fontAlgn="base" hangingPunct="0">
              <a:lnSpc>
                <a:spcPct val="100000"/>
              </a:lnSpc>
              <a:spcBef>
                <a:spcPct val="20000"/>
              </a:spcBef>
              <a:spcAft>
                <a:spcPct val="0"/>
              </a:spcAft>
              <a:defRPr/>
            </a:pPr>
            <a:r>
              <a:rPr kumimoji="0" lang="fr-FR" altLang="fr-FR" sz="2000" b="0" i="0" strike="noStrike" kern="1200" cap="none" spc="0" normalizeH="0" baseline="0" noProof="0" dirty="0">
                <a:ln>
                  <a:noFill/>
                </a:ln>
                <a:effectLst/>
                <a:uLnTx/>
                <a:uFillTx/>
                <a:latin typeface="Calibri"/>
                <a:ea typeface="+mn-ea"/>
                <a:cs typeface="+mn-cs"/>
              </a:rPr>
              <a:t>Aucun</a:t>
            </a:r>
            <a:r>
              <a:rPr kumimoji="0" lang="fr-FR" altLang="fr-FR" sz="2000" b="0" i="0" strike="noStrike" kern="1200" cap="none" spc="0" normalizeH="0" noProof="0" dirty="0">
                <a:ln>
                  <a:noFill/>
                </a:ln>
                <a:effectLst/>
                <a:uLnTx/>
                <a:uFillTx/>
                <a:latin typeface="Calibri"/>
                <a:ea typeface="+mn-ea"/>
                <a:cs typeface="+mn-cs"/>
              </a:rPr>
              <a:t> texte n’impose le pavoisement des bureaux de vote. Chaque commune est libre de procéder ou non au pavoisement des bureaux de vote sur ton territoire. </a:t>
            </a:r>
            <a:endParaRPr kumimoji="0" lang="fr-FR" altLang="fr-FR" sz="2000" b="0" i="0" strike="noStrike" kern="1200" cap="none" spc="0" normalizeH="0" baseline="0" noProof="0" dirty="0">
              <a:ln>
                <a:noFill/>
              </a:ln>
              <a:effectLst/>
              <a:uLnTx/>
              <a:uFillTx/>
              <a:latin typeface="Calibri"/>
              <a:ea typeface="+mn-ea"/>
              <a:cs typeface="+mn-cs"/>
            </a:endParaRPr>
          </a:p>
        </p:txBody>
      </p:sp>
      <p:sp>
        <p:nvSpPr>
          <p:cNvPr id="2" name="ZoneTexte 1">
            <a:extLst>
              <a:ext uri="{FF2B5EF4-FFF2-40B4-BE49-F238E27FC236}">
                <a16:creationId xmlns:a16="http://schemas.microsoft.com/office/drawing/2014/main" id="{F5763FCE-468C-0C6B-D8E5-60E107CEE4F1}"/>
              </a:ext>
            </a:extLst>
          </p:cNvPr>
          <p:cNvSpPr txBox="1"/>
          <p:nvPr/>
        </p:nvSpPr>
        <p:spPr>
          <a:xfrm>
            <a:off x="4280113" y="603082"/>
            <a:ext cx="6366295" cy="584775"/>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r>
              <a:rPr lang="fr-FR" sz="3200" b="1" dirty="0"/>
              <a:t>Le pavoisement</a:t>
            </a:r>
            <a:r>
              <a:rPr lang="fr-FR" sz="3200" dirty="0"/>
              <a:t> </a:t>
            </a:r>
            <a:r>
              <a:rPr lang="fr-FR" sz="3200" b="1" dirty="0"/>
              <a:t>du bureau de vote</a:t>
            </a:r>
          </a:p>
        </p:txBody>
      </p:sp>
      <p:pic>
        <p:nvPicPr>
          <p:cNvPr id="6" name="Image 5">
            <a:extLst>
              <a:ext uri="{FF2B5EF4-FFF2-40B4-BE49-F238E27FC236}">
                <a16:creationId xmlns:a16="http://schemas.microsoft.com/office/drawing/2014/main" id="{FCEE98D0-7023-3476-0B34-0A6CC9EA56D2}"/>
              </a:ext>
            </a:extLst>
          </p:cNvPr>
          <p:cNvPicPr>
            <a:picLocks noChangeAspect="1"/>
          </p:cNvPicPr>
          <p:nvPr/>
        </p:nvPicPr>
        <p:blipFill>
          <a:blip r:embed="rId2"/>
          <a:stretch>
            <a:fillRect/>
          </a:stretch>
        </p:blipFill>
        <p:spPr>
          <a:xfrm>
            <a:off x="10758414" y="202682"/>
            <a:ext cx="1248859" cy="1513140"/>
          </a:xfrm>
          <a:prstGeom prst="rect">
            <a:avLst/>
          </a:prstGeom>
        </p:spPr>
      </p:pic>
      <p:sp>
        <p:nvSpPr>
          <p:cNvPr id="4" name="ZoneTexte 3">
            <a:extLst>
              <a:ext uri="{FF2B5EF4-FFF2-40B4-BE49-F238E27FC236}">
                <a16:creationId xmlns:a16="http://schemas.microsoft.com/office/drawing/2014/main" id="{5D7DD8E9-82FB-A24F-F4A1-D4E1E718BBEC}"/>
              </a:ext>
            </a:extLst>
          </p:cNvPr>
          <p:cNvSpPr txBox="1"/>
          <p:nvPr/>
        </p:nvSpPr>
        <p:spPr>
          <a:xfrm>
            <a:off x="1952625" y="6528360"/>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130205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86AAD5D-305E-F527-1C87-889AE16685F5}"/>
              </a:ext>
            </a:extLst>
          </p:cNvPr>
          <p:cNvSpPr>
            <a:spLocks noGrp="1"/>
          </p:cNvSpPr>
          <p:nvPr>
            <p:ph type="body" sz="quarter" idx="12"/>
          </p:nvPr>
        </p:nvSpPr>
        <p:spPr>
          <a:xfrm>
            <a:off x="391886" y="1639212"/>
            <a:ext cx="10647589" cy="4832092"/>
          </a:xfrm>
        </p:spPr>
        <p:txBody>
          <a:body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fr-FR" sz="2000" i="0" u="sng" strike="noStrike" kern="1200" cap="none" spc="0" normalizeH="0" baseline="0" noProof="0" dirty="0">
                <a:ln>
                  <a:noFill/>
                </a:ln>
                <a:solidFill>
                  <a:prstClr val="black"/>
                </a:solidFill>
                <a:effectLst/>
                <a:uLnTx/>
                <a:uFillTx/>
                <a:latin typeface="Calibri"/>
                <a:ea typeface="+mn-ea"/>
                <a:cs typeface="+mn-cs"/>
              </a:rPr>
              <a:t>Aménagement de la salle de vote afin que chacun puisse circuler de manière autonome et sans obstacle </a:t>
            </a:r>
            <a:r>
              <a:rPr kumimoji="0" lang="fr-FR" altLang="fr-FR" sz="200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000" b="0" i="0" u="none" strike="noStrike" kern="1200" cap="none" spc="0" normalizeH="0" baseline="0" noProof="0" dirty="0">
                <a:ln>
                  <a:noFill/>
                </a:ln>
                <a:solidFill>
                  <a:prstClr val="black"/>
                </a:solidFill>
                <a:effectLst/>
                <a:uLnTx/>
                <a:uFillTx/>
                <a:latin typeface="Calibri"/>
                <a:ea typeface="+mn-ea"/>
                <a:cs typeface="+mn-cs"/>
              </a:rPr>
              <a:t>Le bureau de vote doit être accessible à tous, et notamment aux personnes atteintes de handicap, quel que soit le</a:t>
            </a:r>
            <a:r>
              <a:rPr lang="fr-FR" altLang="fr-FR" sz="2000" b="0" dirty="0">
                <a:solidFill>
                  <a:prstClr val="black"/>
                </a:solidFill>
                <a:latin typeface="Calibri"/>
                <a:ea typeface="+mn-ea"/>
                <a:cs typeface="+mn-cs"/>
              </a:rPr>
              <a:t> handicap</a:t>
            </a:r>
            <a:r>
              <a:rPr kumimoji="0" lang="fr-FR" altLang="fr-FR" sz="2000" b="0" i="0" u="none" strike="noStrike" kern="1200" cap="none" spc="0" normalizeH="0" baseline="0" noProof="0" dirty="0">
                <a:ln>
                  <a:noFill/>
                </a:ln>
                <a:solidFill>
                  <a:prstClr val="black"/>
                </a:solidFill>
                <a:effectLst/>
                <a:uLnTx/>
                <a:uFillTx/>
                <a:latin typeface="Calibri"/>
                <a:ea typeface="+mn-ea"/>
                <a:cs typeface="+mn-cs"/>
              </a:rPr>
              <a:t> :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fr-FR" altLang="fr-FR" sz="2000" b="0" i="0" u="none" strike="noStrike" kern="1200" cap="none" spc="0" normalizeH="0" baseline="0" noProof="0" dirty="0">
                <a:ln>
                  <a:noFill/>
                </a:ln>
                <a:solidFill>
                  <a:prstClr val="black"/>
                </a:solidFill>
                <a:effectLst/>
                <a:uLnTx/>
                <a:uFillTx/>
                <a:latin typeface="Calibri"/>
                <a:ea typeface="+mn-ea"/>
                <a:cs typeface="+mn-cs"/>
              </a:rPr>
              <a:t>Possibilité de déplacement en fauteuil roulant</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fr-FR" altLang="fr-FR" sz="2000" b="0" i="0" u="none" strike="noStrike" kern="1200" cap="none" spc="0" normalizeH="0" baseline="0" noProof="0" dirty="0">
                <a:ln>
                  <a:noFill/>
                </a:ln>
                <a:solidFill>
                  <a:prstClr val="black"/>
                </a:solidFill>
                <a:effectLst/>
                <a:uLnTx/>
                <a:uFillTx/>
                <a:latin typeface="Calibri"/>
                <a:ea typeface="+mn-ea"/>
                <a:cs typeface="+mn-cs"/>
              </a:rPr>
              <a:t>Accessibilité aux techniques de vote, des tables pour signer les registres à l’urne (surbaissement de l’urne…)</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fr-FR" altLang="fr-FR" sz="2000" b="0" i="0" u="none" strike="noStrike" kern="1200" cap="none" spc="0" normalizeH="0" baseline="0" noProof="0" dirty="0">
                <a:ln>
                  <a:noFill/>
                </a:ln>
                <a:solidFill>
                  <a:prstClr val="black"/>
                </a:solidFill>
                <a:effectLst/>
                <a:uLnTx/>
                <a:uFillTx/>
                <a:latin typeface="Calibri"/>
                <a:ea typeface="+mn-ea"/>
                <a:cs typeface="+mn-cs"/>
              </a:rPr>
              <a:t>Présence d’un isoloir permettant l’accès aux personnes en fauteuil roulant</a:t>
            </a:r>
          </a:p>
          <a:p>
            <a:pPr marR="0" lvl="0" algn="just" defTabSz="914400" rtl="0" eaLnBrk="0" fontAlgn="base" latinLnBrk="0" hangingPunct="0">
              <a:lnSpc>
                <a:spcPct val="100000"/>
              </a:lnSpc>
              <a:spcBef>
                <a:spcPct val="20000"/>
              </a:spcBef>
              <a:spcAft>
                <a:spcPct val="0"/>
              </a:spcAft>
              <a:buClrTx/>
              <a:buSzTx/>
              <a:tabLst/>
              <a:defRPr/>
            </a:pPr>
            <a:endParaRPr lang="fr-FR" altLang="fr-FR" sz="2000" b="0" dirty="0">
              <a:solidFill>
                <a:prstClr val="black"/>
              </a:solidFill>
              <a:highlight>
                <a:srgbClr val="FFFF00"/>
              </a:highlight>
              <a:latin typeface="Calibri"/>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fr-FR" sz="2000" i="0" u="sng" strike="noStrike" kern="1200" cap="none" spc="0" normalizeH="0" baseline="0" noProof="0" dirty="0">
                <a:ln>
                  <a:noFill/>
                </a:ln>
                <a:solidFill>
                  <a:prstClr val="black"/>
                </a:solidFill>
                <a:effectLst/>
                <a:uLnTx/>
                <a:uFillTx/>
                <a:latin typeface="Calibri"/>
                <a:ea typeface="+mn-ea"/>
                <a:cs typeface="+mn-cs"/>
              </a:rPr>
              <a:t>Dispositions spécifiques </a:t>
            </a:r>
            <a:r>
              <a:rPr kumimoji="0" lang="fr-FR" altLang="fr-FR" sz="2000" i="0" u="none" strike="noStrike" kern="1200" cap="none" spc="0" normalizeH="0" baseline="0" noProof="0" dirty="0">
                <a:ln>
                  <a:noFill/>
                </a:ln>
                <a:solidFill>
                  <a:prstClr val="black"/>
                </a:solidFill>
                <a:effectLst/>
                <a:uLnTx/>
                <a:uFillTx/>
                <a:latin typeface="Calibri"/>
                <a:ea typeface="+mn-ea"/>
                <a:cs typeface="+mn-cs"/>
              </a:rPr>
              <a:t>:</a:t>
            </a: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fr-FR" sz="2000" b="0" i="0" u="none" strike="noStrike" kern="1200" cap="none" spc="0" normalizeH="0" baseline="0" noProof="0" dirty="0">
                <a:ln>
                  <a:noFill/>
                </a:ln>
                <a:solidFill>
                  <a:prstClr val="black"/>
                </a:solidFill>
                <a:effectLst/>
                <a:uLnTx/>
                <a:uFillTx/>
                <a:latin typeface="Calibri"/>
                <a:ea typeface="+mn-ea"/>
                <a:cs typeface="+mn-cs"/>
              </a:rPr>
              <a:t>La personne handicapée peut se faire accompagner pour le vote : avec la possibilité pour l’accompagnateur d’entrer dans l’isoloir et d’introduire l’enveloppe dans l’urne. En cas d’incapacité à signer la liste d’émargement, l’accompagnateur fait figurer à l’emplacement prévu la mention « l’électeur ne peut signer lui-même »</a:t>
            </a:r>
          </a:p>
        </p:txBody>
      </p:sp>
      <p:sp>
        <p:nvSpPr>
          <p:cNvPr id="2" name="ZoneTexte 1">
            <a:extLst>
              <a:ext uri="{FF2B5EF4-FFF2-40B4-BE49-F238E27FC236}">
                <a16:creationId xmlns:a16="http://schemas.microsoft.com/office/drawing/2014/main" id="{108A3466-D0FC-B6CA-5AA8-6BB5711F8392}"/>
              </a:ext>
            </a:extLst>
          </p:cNvPr>
          <p:cNvSpPr txBox="1"/>
          <p:nvPr/>
        </p:nvSpPr>
        <p:spPr>
          <a:xfrm>
            <a:off x="4280113" y="603082"/>
            <a:ext cx="6366295" cy="584775"/>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r>
              <a:rPr lang="fr-FR" sz="3200" b="1" dirty="0"/>
              <a:t>L’accessibilité</a:t>
            </a:r>
            <a:r>
              <a:rPr lang="fr-FR" sz="3200" dirty="0"/>
              <a:t> </a:t>
            </a:r>
            <a:r>
              <a:rPr lang="fr-FR" sz="3200" b="1" dirty="0"/>
              <a:t>du bureau de vote</a:t>
            </a:r>
          </a:p>
        </p:txBody>
      </p:sp>
      <p:pic>
        <p:nvPicPr>
          <p:cNvPr id="6" name="Image 5">
            <a:extLst>
              <a:ext uri="{FF2B5EF4-FFF2-40B4-BE49-F238E27FC236}">
                <a16:creationId xmlns:a16="http://schemas.microsoft.com/office/drawing/2014/main" id="{B044B4FE-DDA5-34DF-A61D-87F7A77FA9F8}"/>
              </a:ext>
            </a:extLst>
          </p:cNvPr>
          <p:cNvPicPr>
            <a:picLocks noChangeAspect="1"/>
          </p:cNvPicPr>
          <p:nvPr/>
        </p:nvPicPr>
        <p:blipFill>
          <a:blip r:embed="rId2"/>
          <a:stretch>
            <a:fillRect/>
          </a:stretch>
        </p:blipFill>
        <p:spPr>
          <a:xfrm>
            <a:off x="10758414" y="202682"/>
            <a:ext cx="1248859" cy="1513140"/>
          </a:xfrm>
          <a:prstGeom prst="rect">
            <a:avLst/>
          </a:prstGeom>
        </p:spPr>
      </p:pic>
      <p:sp>
        <p:nvSpPr>
          <p:cNvPr id="4" name="ZoneTexte 3">
            <a:extLst>
              <a:ext uri="{FF2B5EF4-FFF2-40B4-BE49-F238E27FC236}">
                <a16:creationId xmlns:a16="http://schemas.microsoft.com/office/drawing/2014/main" id="{89A18C80-295B-8046-CB24-65700E8F1CE2}"/>
              </a:ext>
            </a:extLst>
          </p:cNvPr>
          <p:cNvSpPr txBox="1"/>
          <p:nvPr/>
        </p:nvSpPr>
        <p:spPr>
          <a:xfrm>
            <a:off x="1952625" y="6528360"/>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16092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A3A74F5-F4E6-FC9F-3839-B71E3C51F94D}"/>
              </a:ext>
            </a:extLst>
          </p:cNvPr>
          <p:cNvSpPr txBox="1"/>
          <p:nvPr/>
        </p:nvSpPr>
        <p:spPr>
          <a:xfrm>
            <a:off x="65989" y="1218416"/>
            <a:ext cx="12060022" cy="4960269"/>
          </a:xfrm>
          <a:prstGeom prst="rect">
            <a:avLst/>
          </a:prstGeom>
          <a:noFill/>
        </p:spPr>
        <p:txBody>
          <a:bodyPr wrap="square">
            <a:spAutoFit/>
          </a:body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fr-FR" sz="1600" b="1" i="0" u="sng" strike="noStrike" kern="1200" cap="none" spc="0" normalizeH="0" baseline="0" noProof="0" dirty="0">
                <a:ln>
                  <a:noFill/>
                </a:ln>
                <a:solidFill>
                  <a:prstClr val="black"/>
                </a:solidFill>
                <a:effectLst/>
                <a:highlight>
                  <a:srgbClr val="F2B017"/>
                </a:highlight>
                <a:uLnTx/>
                <a:uFillTx/>
                <a:latin typeface="Calibri"/>
              </a:rPr>
              <a:t>La table de décharge</a:t>
            </a:r>
            <a:r>
              <a:rPr kumimoji="0" lang="fr-FR" altLang="fr-FR" sz="1600" b="1" i="0" u="none" strike="noStrike" kern="1200" cap="none" spc="0" normalizeH="0" baseline="0" noProof="0" dirty="0">
                <a:ln>
                  <a:noFill/>
                </a:ln>
                <a:solidFill>
                  <a:prstClr val="black"/>
                </a:solidFill>
                <a:effectLst/>
                <a:uLnTx/>
                <a:uFillTx/>
                <a:latin typeface="Calibri"/>
              </a:rPr>
              <a:t> </a:t>
            </a:r>
            <a:r>
              <a:rPr kumimoji="0" lang="fr-FR" altLang="fr-FR" sz="1600" b="0" i="0" u="none" strike="noStrike" kern="1200" cap="none" spc="0" normalizeH="0" baseline="0" noProof="0" dirty="0">
                <a:ln>
                  <a:noFill/>
                </a:ln>
                <a:solidFill>
                  <a:prstClr val="black"/>
                </a:solidFill>
                <a:effectLst/>
                <a:uLnTx/>
                <a:uFillTx/>
                <a:latin typeface="Calibri"/>
              </a:rPr>
              <a:t>placée à l’entrée du bureau de vote.</a:t>
            </a:r>
          </a:p>
          <a:p>
            <a:pPr lvl="0" algn="just">
              <a:lnSpc>
                <a:spcPct val="107000"/>
              </a:lnSpc>
            </a:pPr>
            <a:r>
              <a:rPr lang="fr-FR" sz="1600" b="1" dirty="0">
                <a:effectLst/>
                <a:latin typeface="Calibri" panose="020F0502020204030204" pitchFamily="34" charset="0"/>
                <a:ea typeface="Calibri" panose="020F0502020204030204" pitchFamily="34" charset="0"/>
                <a:cs typeface="Times New Roman" panose="02020603050405020304" pitchFamily="18" charset="0"/>
              </a:rPr>
              <a:t>Sur la table de décharge, il faut </a:t>
            </a:r>
            <a:r>
              <a:rPr lang="fr-FR" sz="1600" dirty="0">
                <a:effectLst/>
                <a:latin typeface="Calibri" panose="020F0502020204030204" pitchFamily="34" charset="0"/>
                <a:ea typeface="Calibri" panose="020F0502020204030204" pitchFamily="34" charset="0"/>
                <a:cs typeface="Times New Roman" panose="02020603050405020304" pitchFamily="18" charset="0"/>
              </a:rPr>
              <a:t>: les enveloppes électorales; les bulletins de vote (dans l’ordre des emplacements d’affichage de la campagne électorale et le sens de circulation des électeurs). Il faut veiller à ce que </a:t>
            </a:r>
            <a:r>
              <a:rPr lang="fr-FR" sz="1600" dirty="0">
                <a:latin typeface="Calibri" panose="020F0502020204030204" pitchFamily="34" charset="0"/>
                <a:ea typeface="Calibri" panose="020F0502020204030204" pitchFamily="34" charset="0"/>
                <a:cs typeface="Times New Roman" panose="02020603050405020304" pitchFamily="18" charset="0"/>
              </a:rPr>
              <a:t>les hauteurs de chaque pile de bulletins soient similaires. </a:t>
            </a:r>
            <a:r>
              <a:rPr lang="fr-FR" sz="1600" dirty="0">
                <a:effectLst/>
                <a:latin typeface="Calibri" panose="020F0502020204030204" pitchFamily="34" charset="0"/>
                <a:ea typeface="Calibri" panose="020F0502020204030204" pitchFamily="34" charset="0"/>
                <a:cs typeface="Times New Roman" panose="02020603050405020304" pitchFamily="18" charset="0"/>
              </a:rPr>
              <a:t>Les communes ne sont pas tenues de mettre à disposition des bulletins de vote vierges.</a:t>
            </a:r>
          </a:p>
          <a:p>
            <a:pPr marR="0" lvl="0" algn="just" defTabSz="914400" rtl="0" eaLnBrk="0" fontAlgn="base" latinLnBrk="0" hangingPunct="0">
              <a:lnSpc>
                <a:spcPct val="100000"/>
              </a:lnSpc>
              <a:spcBef>
                <a:spcPct val="20000"/>
              </a:spcBef>
              <a:spcAft>
                <a:spcPct val="0"/>
              </a:spcAft>
              <a:buClrTx/>
              <a:buSzTx/>
              <a:tabLst/>
              <a:defRPr/>
            </a:pPr>
            <a:endParaRPr kumimoji="0" lang="fr-FR" altLang="fr-FR" sz="1600" b="0" i="0" u="none" strike="noStrike" kern="1200" cap="none" spc="0" normalizeH="0" baseline="0" noProof="0" dirty="0">
              <a:ln>
                <a:noFill/>
              </a:ln>
              <a:solidFill>
                <a:prstClr val="black"/>
              </a:solidFill>
              <a:effectLst/>
              <a:uLnTx/>
              <a:uFillTx/>
              <a:latin typeface="Calibri"/>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fr-FR" sz="1600" b="0" i="0" u="none" strike="noStrike" kern="1200" cap="none" spc="0" normalizeH="0" baseline="0" noProof="0" dirty="0">
                <a:ln>
                  <a:noFill/>
                </a:ln>
                <a:solidFill>
                  <a:prstClr val="black"/>
                </a:solidFill>
                <a:effectLst/>
                <a:uLnTx/>
                <a:uFillTx/>
                <a:latin typeface="Calibri"/>
              </a:rPr>
              <a:t>La </a:t>
            </a:r>
            <a:r>
              <a:rPr kumimoji="0" lang="fr-FR" altLang="fr-FR" sz="1600" b="1" i="0" u="sng" strike="noStrike" kern="1200" cap="none" spc="0" normalizeH="0" baseline="0" noProof="0" dirty="0">
                <a:ln>
                  <a:noFill/>
                </a:ln>
                <a:solidFill>
                  <a:prstClr val="black"/>
                </a:solidFill>
                <a:effectLst/>
                <a:highlight>
                  <a:srgbClr val="F2B017"/>
                </a:highlight>
                <a:uLnTx/>
                <a:uFillTx/>
                <a:latin typeface="Calibri"/>
              </a:rPr>
              <a:t>table de vote</a:t>
            </a:r>
            <a:r>
              <a:rPr lang="fr-FR" altLang="fr-FR" sz="1600" dirty="0">
                <a:solidFill>
                  <a:prstClr val="black"/>
                </a:solidFill>
                <a:highlight>
                  <a:srgbClr val="F2B017"/>
                </a:highlight>
                <a:latin typeface="Calibri"/>
              </a:rPr>
              <a:t> </a:t>
            </a:r>
            <a:r>
              <a:rPr kumimoji="0" lang="fr-FR" altLang="fr-FR" sz="1600" b="0" i="0" u="none" strike="noStrike" kern="1200" cap="none" spc="0" normalizeH="0" baseline="0" noProof="0" dirty="0">
                <a:ln>
                  <a:noFill/>
                </a:ln>
                <a:solidFill>
                  <a:prstClr val="black"/>
                </a:solidFill>
                <a:effectLst/>
                <a:uLnTx/>
                <a:uFillTx/>
                <a:latin typeface="Calibri"/>
              </a:rPr>
              <a:t>où siègent les membres du bureau. </a:t>
            </a:r>
          </a:p>
          <a:p>
            <a:pPr lvl="0" algn="just">
              <a:lnSpc>
                <a:spcPct val="107000"/>
              </a:lnSpc>
            </a:pPr>
            <a:r>
              <a:rPr lang="fr-FR" sz="1600" b="1" dirty="0">
                <a:effectLst/>
                <a:latin typeface="Calibri" panose="020F0502020204030204" pitchFamily="34" charset="0"/>
                <a:ea typeface="Calibri" panose="020F0502020204030204" pitchFamily="34" charset="0"/>
                <a:cs typeface="Times New Roman" panose="02020603050405020304" pitchFamily="18" charset="0"/>
              </a:rPr>
              <a:t>Sur la table de vote il faut : </a:t>
            </a:r>
            <a:r>
              <a:rPr lang="fr-FR" sz="1600" dirty="0">
                <a:effectLst/>
                <a:latin typeface="Calibri" panose="020F0502020204030204" pitchFamily="34" charset="0"/>
                <a:ea typeface="Calibri" panose="020F0502020204030204" pitchFamily="34" charset="0"/>
                <a:cs typeface="Times New Roman" panose="02020603050405020304" pitchFamily="18" charset="0"/>
              </a:rPr>
              <a:t>une</a:t>
            </a:r>
            <a:r>
              <a:rPr lang="fr-FR" sz="1600" b="1" dirty="0">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0" u="none" strike="noStrike" kern="1200" cap="none" spc="0" normalizeH="0" baseline="0" noProof="0" dirty="0">
                <a:ln>
                  <a:noFill/>
                </a:ln>
                <a:solidFill>
                  <a:prstClr val="black"/>
                </a:solidFill>
                <a:effectLst/>
                <a:uLnTx/>
                <a:uFillTx/>
                <a:latin typeface="Calibri"/>
              </a:rPr>
              <a:t>urne, la liste d’émargement, le Code électoral (version papier ou numérique), le décret de convocation des électeurs, la circulaire ministérielle relative au déroulement des opérations électorales, la liste des candidats, la liste des noms des président du/des bureaux de vote et des suppléants, les cartes électorales non remises au domicile des électeurs. </a:t>
            </a:r>
            <a:r>
              <a:rPr lang="fr-FR" sz="1600" dirty="0">
                <a:effectLst/>
                <a:latin typeface="Calibri" panose="020F0502020204030204" pitchFamily="34" charset="0"/>
                <a:ea typeface="Calibri" panose="020F0502020204030204" pitchFamily="34" charset="0"/>
                <a:cs typeface="Times New Roman" panose="02020603050405020304" pitchFamily="18" charset="0"/>
              </a:rPr>
              <a:t>1 urne et le PV des opérations électorales en 2 exemplaires et la liste d’émargement.</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endParaRPr kumimoji="0" lang="fr-FR" altLang="fr-F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Font typeface="Arial" panose="020B0604020202020204" pitchFamily="34" charset="0"/>
              <a:buChar char="•"/>
            </a:pPr>
            <a:r>
              <a:rPr lang="fr-FR" altLang="fr-FR" sz="1600" b="1" u="sng" dirty="0">
                <a:solidFill>
                  <a:prstClr val="black"/>
                </a:solidFill>
                <a:highlight>
                  <a:srgbClr val="F2B017"/>
                </a:highlight>
                <a:latin typeface="Calibri"/>
              </a:rPr>
              <a:t>L’urne </a:t>
            </a:r>
            <a:r>
              <a:rPr lang="fr-FR" sz="1600" b="1" u="sng" dirty="0">
                <a:solidFill>
                  <a:prstClr val="black"/>
                </a:solidFill>
                <a:highlight>
                  <a:srgbClr val="F2B017"/>
                </a:highlight>
                <a:latin typeface="Calibri"/>
              </a:rPr>
              <a:t>électorale </a:t>
            </a:r>
            <a:r>
              <a:rPr lang="fr-FR" sz="1600" dirty="0">
                <a:solidFill>
                  <a:prstClr val="black"/>
                </a:solidFill>
                <a:latin typeface="Calibri"/>
              </a:rPr>
              <a:t>est transparente avec une seule ouverture destinée à laisser passer l'enveloppe contenant le bulletin de vote. Avant le commencement du scrutin, elle doit avoir été fermée à deux serrures dissemblables, dont les clefs restent, l'une entre les mains du président, l'autre entre les mains d'un assesseur tiré au sort parmi l'ensemble des assesseurs titulaires.</a:t>
            </a:r>
            <a:endParaRPr lang="fr-FR" altLang="fr-FR" sz="1600" dirty="0">
              <a:solidFill>
                <a:prstClr val="black"/>
              </a:solidFill>
              <a:latin typeface="Calibri"/>
            </a:endParaRPr>
          </a:p>
          <a:p>
            <a:pPr lvl="8" algn="just" eaLnBrk="0" fontAlgn="base" hangingPunct="0">
              <a:spcBef>
                <a:spcPct val="20000"/>
              </a:spcBef>
              <a:spcAft>
                <a:spcPct val="0"/>
              </a:spcAft>
              <a:defRPr/>
            </a:pPr>
            <a:endParaRPr kumimoji="0" lang="fr-FR" altLang="fr-FR" sz="1600" b="0" i="0" u="none" strike="noStrike" kern="1200" cap="none" spc="0" normalizeH="0" baseline="0" noProof="0" dirty="0">
              <a:ln>
                <a:noFill/>
              </a:ln>
              <a:solidFill>
                <a:prstClr val="black"/>
              </a:solidFill>
              <a:effectLst/>
              <a:uLnTx/>
              <a:uFillTx/>
              <a:latin typeface="Calibri"/>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fr-FR" sz="1600" b="0" i="0" u="none" strike="noStrike" kern="1200" cap="none" spc="0" normalizeH="0" baseline="0" noProof="0" dirty="0">
                <a:ln>
                  <a:noFill/>
                </a:ln>
                <a:solidFill>
                  <a:prstClr val="black"/>
                </a:solidFill>
                <a:effectLst/>
                <a:uLnTx/>
                <a:uFillTx/>
                <a:latin typeface="Calibri"/>
              </a:rPr>
              <a:t>Les</a:t>
            </a:r>
            <a:r>
              <a:rPr kumimoji="0" lang="fr-FR" altLang="fr-FR" sz="1600" b="1" i="0" u="none" strike="noStrike" kern="1200" cap="none" spc="0" normalizeH="0" baseline="0" noProof="0" dirty="0">
                <a:ln>
                  <a:noFill/>
                </a:ln>
                <a:solidFill>
                  <a:prstClr val="black"/>
                </a:solidFill>
                <a:effectLst/>
                <a:highlight>
                  <a:srgbClr val="F2B017"/>
                </a:highlight>
                <a:uLnTx/>
                <a:uFillTx/>
                <a:latin typeface="Calibri"/>
              </a:rPr>
              <a:t> </a:t>
            </a:r>
            <a:r>
              <a:rPr kumimoji="0" lang="fr-FR" altLang="fr-FR" sz="1600" b="1" i="0" u="sng" strike="noStrike" kern="1200" cap="none" spc="0" normalizeH="0" baseline="0" noProof="0" dirty="0">
                <a:ln>
                  <a:noFill/>
                </a:ln>
                <a:solidFill>
                  <a:prstClr val="black"/>
                </a:solidFill>
                <a:effectLst/>
                <a:highlight>
                  <a:srgbClr val="F2B017"/>
                </a:highlight>
                <a:uLnTx/>
                <a:uFillTx/>
                <a:latin typeface="Calibri"/>
              </a:rPr>
              <a:t>isoloirs</a:t>
            </a:r>
            <a:r>
              <a:rPr kumimoji="0" lang="fr-FR" altLang="fr-FR" sz="1600" b="1" i="0" u="none" strike="noStrike" kern="1200" cap="none" spc="0" normalizeH="0" baseline="0" noProof="0" dirty="0">
                <a:ln>
                  <a:noFill/>
                </a:ln>
                <a:solidFill>
                  <a:prstClr val="black"/>
                </a:solidFill>
                <a:effectLst/>
                <a:highlight>
                  <a:srgbClr val="F2B017"/>
                </a:highlight>
                <a:uLnTx/>
                <a:uFillTx/>
                <a:latin typeface="Calibri"/>
              </a:rPr>
              <a:t> </a:t>
            </a:r>
            <a:r>
              <a:rPr kumimoji="0" lang="fr-FR" altLang="fr-FR" sz="1600" b="0" i="0" u="none" strike="noStrike" kern="1200" cap="none" spc="0" normalizeH="0" baseline="0" noProof="0" dirty="0">
                <a:ln>
                  <a:noFill/>
                </a:ln>
                <a:solidFill>
                  <a:prstClr val="black"/>
                </a:solidFill>
                <a:effectLst/>
                <a:uLnTx/>
                <a:uFillTx/>
                <a:latin typeface="Calibri"/>
              </a:rPr>
              <a:t>(au moins 1 pour 300 électeurs inscrits).</a:t>
            </a:r>
            <a:endParaRPr lang="fr-FR" altLang="fr-FR" sz="1600" dirty="0">
              <a:solidFill>
                <a:prstClr val="black"/>
              </a:solidFill>
              <a:latin typeface="Calibri"/>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fr-FR" sz="1600" b="0" i="0" u="none" strike="noStrike" kern="1200" cap="none" spc="0" normalizeH="0" baseline="0" noProof="0" dirty="0">
                <a:ln>
                  <a:noFill/>
                </a:ln>
                <a:solidFill>
                  <a:prstClr val="black"/>
                </a:solidFill>
                <a:effectLst/>
                <a:uLnTx/>
                <a:uFillTx/>
                <a:latin typeface="Calibri"/>
              </a:rPr>
              <a:t>Les </a:t>
            </a:r>
            <a:r>
              <a:rPr kumimoji="0" lang="fr-FR" altLang="fr-FR" sz="1600" b="1" i="0" u="sng" strike="noStrike" kern="1200" cap="none" spc="0" normalizeH="0" baseline="0" noProof="0" dirty="0">
                <a:ln>
                  <a:noFill/>
                </a:ln>
                <a:solidFill>
                  <a:prstClr val="black"/>
                </a:solidFill>
                <a:effectLst/>
                <a:highlight>
                  <a:srgbClr val="F2B017"/>
                </a:highlight>
                <a:uLnTx/>
                <a:uFillTx/>
                <a:latin typeface="Calibri"/>
              </a:rPr>
              <a:t>tables de dépouillement </a:t>
            </a:r>
            <a:r>
              <a:rPr kumimoji="0" lang="fr-FR" altLang="fr-FR" sz="1600" b="0" i="0" u="none" strike="noStrike" kern="1200" cap="none" spc="0" normalizeH="0" baseline="0" noProof="0" dirty="0">
                <a:ln>
                  <a:noFill/>
                </a:ln>
                <a:solidFill>
                  <a:prstClr val="black"/>
                </a:solidFill>
                <a:effectLst/>
                <a:uLnTx/>
                <a:uFillTx/>
                <a:latin typeface="Calibri"/>
              </a:rPr>
              <a:t>dont le nombre ne doit pas être supérieur à celui des isoloirs. Elles sont disposées de telle sorte que les électeurs puissent tourner autour. </a:t>
            </a:r>
          </a:p>
        </p:txBody>
      </p:sp>
      <p:sp>
        <p:nvSpPr>
          <p:cNvPr id="7" name="ZoneTexte 6">
            <a:extLst>
              <a:ext uri="{FF2B5EF4-FFF2-40B4-BE49-F238E27FC236}">
                <a16:creationId xmlns:a16="http://schemas.microsoft.com/office/drawing/2014/main" id="{6A41B07C-DB25-9FCD-343A-714302530B7F}"/>
              </a:ext>
            </a:extLst>
          </p:cNvPr>
          <p:cNvSpPr txBox="1"/>
          <p:nvPr/>
        </p:nvSpPr>
        <p:spPr>
          <a:xfrm>
            <a:off x="2075543" y="425894"/>
            <a:ext cx="7287830" cy="584775"/>
          </a:xfrm>
          <a:prstGeom prst="rect">
            <a:avLst/>
          </a:prstGeom>
          <a:noFill/>
          <a:ln w="38100">
            <a:solidFill>
              <a:schemeClr val="tx1"/>
            </a:solid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a:r>
              <a:rPr lang="fr-FR" sz="3200" b="1" dirty="0"/>
              <a:t>Agencement du/des bureaux de vote</a:t>
            </a:r>
          </a:p>
        </p:txBody>
      </p:sp>
      <p:pic>
        <p:nvPicPr>
          <p:cNvPr id="3" name="Image 2">
            <a:extLst>
              <a:ext uri="{FF2B5EF4-FFF2-40B4-BE49-F238E27FC236}">
                <a16:creationId xmlns:a16="http://schemas.microsoft.com/office/drawing/2014/main" id="{91F84867-8B05-7D99-FF69-2B7FCDA4BF07}"/>
              </a:ext>
            </a:extLst>
          </p:cNvPr>
          <p:cNvPicPr>
            <a:picLocks noChangeAspect="1"/>
          </p:cNvPicPr>
          <p:nvPr/>
        </p:nvPicPr>
        <p:blipFill>
          <a:blip r:embed="rId3"/>
          <a:stretch>
            <a:fillRect/>
          </a:stretch>
        </p:blipFill>
        <p:spPr>
          <a:xfrm>
            <a:off x="10826884" y="0"/>
            <a:ext cx="1299127" cy="1571224"/>
          </a:xfrm>
          <a:prstGeom prst="rect">
            <a:avLst/>
          </a:prstGeom>
        </p:spPr>
      </p:pic>
      <p:sp>
        <p:nvSpPr>
          <p:cNvPr id="9" name="ZoneTexte 8">
            <a:extLst>
              <a:ext uri="{FF2B5EF4-FFF2-40B4-BE49-F238E27FC236}">
                <a16:creationId xmlns:a16="http://schemas.microsoft.com/office/drawing/2014/main" id="{29CBFEBA-B212-3423-64E9-AEF2932B30C1}"/>
              </a:ext>
            </a:extLst>
          </p:cNvPr>
          <p:cNvSpPr txBox="1"/>
          <p:nvPr/>
        </p:nvSpPr>
        <p:spPr>
          <a:xfrm>
            <a:off x="1781175" y="6628595"/>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
        <p:nvSpPr>
          <p:cNvPr id="2" name="Espace réservé du numéro de diapositive 1">
            <a:extLst>
              <a:ext uri="{FF2B5EF4-FFF2-40B4-BE49-F238E27FC236}">
                <a16:creationId xmlns:a16="http://schemas.microsoft.com/office/drawing/2014/main" id="{0560073D-DE6F-3C59-ADE7-7907C9143057}"/>
              </a:ext>
            </a:extLst>
          </p:cNvPr>
          <p:cNvSpPr>
            <a:spLocks noGrp="1"/>
          </p:cNvSpPr>
          <p:nvPr>
            <p:ph type="sldNum" sz="quarter" idx="12"/>
          </p:nvPr>
        </p:nvSpPr>
        <p:spPr/>
        <p:txBody>
          <a:bodyPr/>
          <a:lstStyle/>
          <a:p>
            <a:fld id="{C4225E6A-64CE-4F50-A3AC-8DBA533D9DE4}" type="slidenum">
              <a:rPr lang="fr-FR" smtClean="0"/>
              <a:t>16</a:t>
            </a:fld>
            <a:endParaRPr lang="fr-FR"/>
          </a:p>
        </p:txBody>
      </p:sp>
    </p:spTree>
    <p:extLst>
      <p:ext uri="{BB962C8B-B14F-4D97-AF65-F5344CB8AC3E}">
        <p14:creationId xmlns:p14="http://schemas.microsoft.com/office/powerpoint/2010/main" val="29502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fade">
                                      <p:cBhvr>
                                        <p:cTn id="24" dur="500"/>
                                        <p:tgtEl>
                                          <p:spTgt spid="5">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FD4FFF1-B397-C616-41A2-DD0D8F80AB4A}"/>
              </a:ext>
            </a:extLst>
          </p:cNvPr>
          <p:cNvSpPr txBox="1"/>
          <p:nvPr/>
        </p:nvSpPr>
        <p:spPr>
          <a:xfrm>
            <a:off x="4210050" y="175305"/>
            <a:ext cx="7849633" cy="5447645"/>
          </a:xfrm>
          <a:prstGeom prst="rect">
            <a:avLst/>
          </a:prstGeom>
          <a:noFill/>
          <a:ln w="38100">
            <a:solidFill>
              <a:schemeClr val="tx1"/>
            </a:solidFill>
          </a:ln>
        </p:spPr>
        <p:txBody>
          <a:bodyPr wrap="square">
            <a:spAutoFit/>
          </a:bodyPr>
          <a:lstStyle/>
          <a:p>
            <a:pPr algn="ctr"/>
            <a:r>
              <a:rPr lang="fr-FR" sz="2800" b="1" u="sng" dirty="0"/>
              <a:t>JOUR J – AVOIR À DISPOSITION</a:t>
            </a:r>
          </a:p>
          <a:p>
            <a:endParaRPr lang="fr-FR" sz="1600" dirty="0"/>
          </a:p>
          <a:p>
            <a:pPr marL="285750" indent="-285750">
              <a:buFont typeface="Wingdings" panose="05000000000000000000" pitchFamily="2" charset="2"/>
              <a:buChar char="q"/>
            </a:pPr>
            <a:r>
              <a:rPr lang="fr-FR" sz="1600" dirty="0"/>
              <a:t> Tampon dateur à la date du jour de l’élection</a:t>
            </a:r>
          </a:p>
          <a:p>
            <a:pPr marL="285750" indent="-285750">
              <a:buFont typeface="Wingdings" panose="05000000000000000000" pitchFamily="2" charset="2"/>
              <a:buChar char="q"/>
            </a:pPr>
            <a:r>
              <a:rPr lang="fr-FR" sz="1600" dirty="0"/>
              <a:t> Crayons papier pour scrutateurs + gomme</a:t>
            </a:r>
          </a:p>
          <a:p>
            <a:pPr marL="285750" indent="-285750">
              <a:buFont typeface="Wingdings" panose="05000000000000000000" pitchFamily="2" charset="2"/>
              <a:buChar char="q"/>
            </a:pPr>
            <a:r>
              <a:rPr lang="fr-FR" sz="1600" dirty="0"/>
              <a:t> Crayons à bille ( 2 rouges, 2 noirs par table) + correcteur</a:t>
            </a:r>
          </a:p>
          <a:p>
            <a:pPr marL="285750" indent="-285750">
              <a:buFont typeface="Wingdings" panose="05000000000000000000" pitchFamily="2" charset="2"/>
              <a:buChar char="q"/>
            </a:pPr>
            <a:r>
              <a:rPr lang="fr-FR" sz="1600" dirty="0"/>
              <a:t> Elastiques</a:t>
            </a:r>
          </a:p>
          <a:p>
            <a:pPr marL="285750" indent="-285750">
              <a:buFont typeface="Wingdings" panose="05000000000000000000" pitchFamily="2" charset="2"/>
              <a:buChar char="q"/>
            </a:pPr>
            <a:r>
              <a:rPr lang="fr-FR" sz="1600" dirty="0"/>
              <a:t> Calculatrice</a:t>
            </a:r>
          </a:p>
          <a:p>
            <a:pPr marL="285750" indent="-285750">
              <a:buFont typeface="Wingdings" panose="05000000000000000000" pitchFamily="2" charset="2"/>
              <a:buChar char="q"/>
            </a:pPr>
            <a:r>
              <a:rPr lang="fr-FR" sz="1600" dirty="0"/>
              <a:t> Scotch pour les enveloppes de centaine</a:t>
            </a:r>
          </a:p>
          <a:p>
            <a:pPr marL="285750" indent="-285750">
              <a:buFont typeface="Wingdings" panose="05000000000000000000" pitchFamily="2" charset="2"/>
              <a:buChar char="q"/>
            </a:pPr>
            <a:r>
              <a:rPr lang="fr-FR" sz="1600" dirty="0"/>
              <a:t> Trombones</a:t>
            </a:r>
          </a:p>
          <a:p>
            <a:pPr marL="285750" indent="-285750">
              <a:buFont typeface="Wingdings" panose="05000000000000000000" pitchFamily="2" charset="2"/>
              <a:buChar char="q"/>
            </a:pPr>
            <a:r>
              <a:rPr lang="fr-FR" sz="1600" dirty="0"/>
              <a:t> Agrafeur + agrafes </a:t>
            </a:r>
          </a:p>
          <a:p>
            <a:pPr marL="285750" indent="-285750">
              <a:buFont typeface="Wingdings" panose="05000000000000000000" pitchFamily="2" charset="2"/>
              <a:buChar char="q"/>
            </a:pPr>
            <a:r>
              <a:rPr lang="fr-FR" sz="1600" dirty="0"/>
              <a:t> Une poubelle par isoloir + dans chaque bureau de vote. (sac poubelle)</a:t>
            </a:r>
          </a:p>
          <a:p>
            <a:pPr marL="285750" indent="-285750">
              <a:buFont typeface="Wingdings" panose="05000000000000000000" pitchFamily="2" charset="2"/>
              <a:buChar char="q"/>
            </a:pPr>
            <a:r>
              <a:rPr lang="fr-FR" sz="1600" dirty="0"/>
              <a:t> 1 réglette de signatures </a:t>
            </a:r>
          </a:p>
          <a:p>
            <a:pPr marL="285750" indent="-285750">
              <a:buFont typeface="Wingdings" panose="05000000000000000000" pitchFamily="2" charset="2"/>
              <a:buChar char="q"/>
            </a:pPr>
            <a:r>
              <a:rPr lang="fr-FR" sz="1600" dirty="0"/>
              <a:t>Procès-verbaux des opérations électorales vierges</a:t>
            </a:r>
          </a:p>
          <a:p>
            <a:pPr marL="285750" indent="-285750">
              <a:buFont typeface="Wingdings" panose="05000000000000000000" pitchFamily="2" charset="2"/>
              <a:buChar char="q"/>
            </a:pPr>
            <a:r>
              <a:rPr lang="fr-FR" sz="1600" dirty="0"/>
              <a:t> Enveloppes de centaine à disposition</a:t>
            </a:r>
          </a:p>
          <a:p>
            <a:pPr marL="285750" indent="-285750">
              <a:buFont typeface="Wingdings" panose="05000000000000000000" pitchFamily="2" charset="2"/>
              <a:buChar char="q"/>
            </a:pPr>
            <a:r>
              <a:rPr lang="fr-FR" sz="1600" dirty="0"/>
              <a:t> Feuilles de pointage (préenregistrées aux noms des candidats) en nombre suffisant</a:t>
            </a:r>
          </a:p>
          <a:p>
            <a:pPr marL="285750" indent="-285750">
              <a:buFont typeface="Wingdings" panose="05000000000000000000" pitchFamily="2" charset="2"/>
              <a:buChar char="q"/>
            </a:pPr>
            <a:r>
              <a:rPr lang="fr-FR" sz="1600" dirty="0"/>
              <a:t> Enveloppes à soufflet pour transmission PV et liste émargement en Préfecture (ou Bureau centralisateur)</a:t>
            </a:r>
          </a:p>
          <a:p>
            <a:pPr marL="285750" indent="-285750">
              <a:buFont typeface="Wingdings" panose="05000000000000000000" pitchFamily="2" charset="2"/>
              <a:buChar char="q"/>
            </a:pPr>
            <a:r>
              <a:rPr lang="fr-FR" sz="1600" dirty="0"/>
              <a:t> Préparer des copies de l’affiche cas de nullité des bulletins de vote en format A4 afin de les coller sur les tables de dépouillement</a:t>
            </a:r>
          </a:p>
          <a:p>
            <a:pPr marL="285750" indent="-285750">
              <a:buFont typeface="Wingdings" panose="05000000000000000000" pitchFamily="2" charset="2"/>
              <a:buChar char="q"/>
            </a:pPr>
            <a:r>
              <a:rPr lang="fr-FR" sz="1600" dirty="0"/>
              <a:t>Un téléphone en cas de multiplicité des bureaux pour pouvoir appeler le bureau centralisateur</a:t>
            </a:r>
          </a:p>
        </p:txBody>
      </p:sp>
      <p:sp>
        <p:nvSpPr>
          <p:cNvPr id="11" name="ZoneTexte 10">
            <a:extLst>
              <a:ext uri="{FF2B5EF4-FFF2-40B4-BE49-F238E27FC236}">
                <a16:creationId xmlns:a16="http://schemas.microsoft.com/office/drawing/2014/main" id="{C3D98051-B61C-15CD-DD6C-992757778717}"/>
              </a:ext>
            </a:extLst>
          </p:cNvPr>
          <p:cNvSpPr txBox="1"/>
          <p:nvPr/>
        </p:nvSpPr>
        <p:spPr>
          <a:xfrm>
            <a:off x="4070025" y="5543922"/>
            <a:ext cx="8108565" cy="1138773"/>
          </a:xfrm>
          <a:prstGeom prst="rect">
            <a:avLst/>
          </a:prstGeom>
          <a:noFill/>
        </p:spPr>
        <p:txBody>
          <a:bodyPr wrap="square">
            <a:spAutoFit/>
          </a:bodyPr>
          <a:lstStyle/>
          <a:p>
            <a:pPr algn="just"/>
            <a:r>
              <a:rPr lang="fr-FR" altLang="fr-FR" b="1" u="sng" dirty="0"/>
              <a:t>Penser également aux </a:t>
            </a:r>
            <a:r>
              <a:rPr lang="fr-FR" altLang="fr-FR" dirty="0"/>
              <a:t>: </a:t>
            </a:r>
          </a:p>
          <a:p>
            <a:pPr marL="285750" indent="-285750" algn="just">
              <a:buFont typeface="Wingdings" panose="05000000000000000000" pitchFamily="2" charset="2"/>
              <a:buChar char="q"/>
            </a:pPr>
            <a:r>
              <a:rPr lang="fr-FR" altLang="fr-FR" sz="1600" dirty="0"/>
              <a:t>Cartes électorales non distribuées + listing de remise de ces cartes (suite à la refonte).</a:t>
            </a:r>
          </a:p>
          <a:p>
            <a:pPr marL="285750" indent="-285750" algn="just">
              <a:buFont typeface="Wingdings" panose="05000000000000000000" pitchFamily="2" charset="2"/>
              <a:buChar char="q"/>
            </a:pPr>
            <a:r>
              <a:rPr lang="fr-FR" altLang="fr-FR" sz="1600" dirty="0"/>
              <a:t>Listing des procurations</a:t>
            </a:r>
          </a:p>
          <a:p>
            <a:pPr algn="just"/>
            <a:endParaRPr lang="fr-FR" altLang="fr-FR" sz="1800" dirty="0"/>
          </a:p>
        </p:txBody>
      </p:sp>
      <p:pic>
        <p:nvPicPr>
          <p:cNvPr id="2" name="Image 1">
            <a:extLst>
              <a:ext uri="{FF2B5EF4-FFF2-40B4-BE49-F238E27FC236}">
                <a16:creationId xmlns:a16="http://schemas.microsoft.com/office/drawing/2014/main" id="{5C0672FF-C4D2-8773-B5ED-EE0956A74FDC}"/>
              </a:ext>
            </a:extLst>
          </p:cNvPr>
          <p:cNvPicPr>
            <a:picLocks noChangeAspect="1"/>
          </p:cNvPicPr>
          <p:nvPr/>
        </p:nvPicPr>
        <p:blipFill>
          <a:blip r:embed="rId3"/>
          <a:stretch>
            <a:fillRect/>
          </a:stretch>
        </p:blipFill>
        <p:spPr>
          <a:xfrm>
            <a:off x="10656814" y="456598"/>
            <a:ext cx="1248859" cy="1513140"/>
          </a:xfrm>
          <a:prstGeom prst="rect">
            <a:avLst/>
          </a:prstGeom>
        </p:spPr>
      </p:pic>
      <p:sp>
        <p:nvSpPr>
          <p:cNvPr id="3" name="ZoneTexte 2">
            <a:extLst>
              <a:ext uri="{FF2B5EF4-FFF2-40B4-BE49-F238E27FC236}">
                <a16:creationId xmlns:a16="http://schemas.microsoft.com/office/drawing/2014/main" id="{C7BF5A47-9124-60EC-9BEE-F5538C65C243}"/>
              </a:ext>
            </a:extLst>
          </p:cNvPr>
          <p:cNvSpPr txBox="1"/>
          <p:nvPr/>
        </p:nvSpPr>
        <p:spPr>
          <a:xfrm>
            <a:off x="0" y="1973714"/>
            <a:ext cx="4210050" cy="3570208"/>
          </a:xfrm>
          <a:prstGeom prst="rect">
            <a:avLst/>
          </a:prstGeom>
          <a:solidFill>
            <a:srgbClr val="FFCC66"/>
          </a:solidFill>
        </p:spPr>
        <p:txBody>
          <a:bodyPr wrap="square" rtlCol="0">
            <a:spAutoFit/>
          </a:bodyPr>
          <a:lstStyle/>
          <a:p>
            <a:r>
              <a:rPr lang="fr-FR" b="1" u="sng" dirty="0"/>
              <a:t>Toujours à disposition </a:t>
            </a:r>
            <a:r>
              <a:rPr lang="fr-FR" dirty="0"/>
              <a:t>: </a:t>
            </a:r>
          </a:p>
          <a:p>
            <a:endParaRPr lang="fr-FR" sz="1600" dirty="0"/>
          </a:p>
          <a:p>
            <a:pPr marL="285750" indent="-285750">
              <a:buFont typeface="Wingdings" panose="05000000000000000000" pitchFamily="2" charset="2"/>
              <a:buChar char="q"/>
            </a:pPr>
            <a:r>
              <a:rPr lang="fr-FR" sz="1600" dirty="0"/>
              <a:t>Le code électoral</a:t>
            </a:r>
          </a:p>
          <a:p>
            <a:pPr marL="285750" indent="-285750">
              <a:buFont typeface="Wingdings" panose="05000000000000000000" pitchFamily="2" charset="2"/>
              <a:buChar char="q"/>
            </a:pPr>
            <a:r>
              <a:rPr lang="fr-FR" sz="1600" dirty="0"/>
              <a:t>La circulaire relative au déroulement des opérations électorales</a:t>
            </a:r>
          </a:p>
          <a:p>
            <a:pPr marL="285750" indent="-285750">
              <a:buFont typeface="Wingdings" panose="05000000000000000000" pitchFamily="2" charset="2"/>
              <a:buChar char="q"/>
            </a:pPr>
            <a:r>
              <a:rPr lang="fr-FR" sz="1600" dirty="0"/>
              <a:t>La circulaire ministérielle relative à l’organisation du scrutin du jour</a:t>
            </a:r>
          </a:p>
          <a:p>
            <a:pPr marL="285750" indent="-285750">
              <a:buFont typeface="Wingdings" panose="05000000000000000000" pitchFamily="2" charset="2"/>
              <a:buChar char="q"/>
            </a:pPr>
            <a:r>
              <a:rPr lang="fr-FR" sz="1600" dirty="0"/>
              <a:t>Registre des procurations</a:t>
            </a:r>
          </a:p>
          <a:p>
            <a:pPr marL="285750" indent="-285750">
              <a:buFont typeface="Wingdings" panose="05000000000000000000" pitchFamily="2" charset="2"/>
              <a:buChar char="q"/>
            </a:pPr>
            <a:r>
              <a:rPr lang="fr-FR" sz="1600" dirty="0"/>
              <a:t>Liste des cas de bulletins blancs et nuls</a:t>
            </a:r>
          </a:p>
          <a:p>
            <a:pPr marL="285750" indent="-285750">
              <a:buFont typeface="Wingdings" panose="05000000000000000000" pitchFamily="2" charset="2"/>
              <a:buChar char="q"/>
            </a:pPr>
            <a:r>
              <a:rPr lang="fr-FR" sz="1600" dirty="0"/>
              <a:t>Liste des candidats</a:t>
            </a:r>
          </a:p>
          <a:p>
            <a:pPr marL="285750" indent="-285750">
              <a:buFont typeface="Wingdings" panose="05000000000000000000" pitchFamily="2" charset="2"/>
              <a:buChar char="q"/>
            </a:pPr>
            <a:r>
              <a:rPr lang="fr-FR" sz="1600" dirty="0"/>
              <a:t>Liste de la permanence (assesseur et président du bureau) ainsi que de la composition des autres bureaux de vote</a:t>
            </a:r>
          </a:p>
          <a:p>
            <a:pPr marL="285750" indent="-285750">
              <a:buFont typeface="Wingdings" panose="05000000000000000000" pitchFamily="2" charset="2"/>
              <a:buChar char="q"/>
            </a:pPr>
            <a:r>
              <a:rPr lang="fr-FR" sz="1600" dirty="0"/>
              <a:t>Liste des délégués titulaires et suppléants</a:t>
            </a:r>
          </a:p>
        </p:txBody>
      </p:sp>
      <p:sp>
        <p:nvSpPr>
          <p:cNvPr id="4" name="ZoneTexte 3">
            <a:extLst>
              <a:ext uri="{FF2B5EF4-FFF2-40B4-BE49-F238E27FC236}">
                <a16:creationId xmlns:a16="http://schemas.microsoft.com/office/drawing/2014/main" id="{AC8D78DA-C3CC-94C3-03E3-E408E054B06A}"/>
              </a:ext>
            </a:extLst>
          </p:cNvPr>
          <p:cNvSpPr txBox="1"/>
          <p:nvPr/>
        </p:nvSpPr>
        <p:spPr>
          <a:xfrm>
            <a:off x="1905000" y="6555737"/>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42588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3" grpId="0" animBg="1"/>
    </p:bldLst>
  </p:timing>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A5E277C-227A-2308-29D1-6D4E17E7C881}"/>
              </a:ext>
            </a:extLst>
          </p:cNvPr>
          <p:cNvSpPr>
            <a:spLocks noChangeArrowheads="1"/>
          </p:cNvSpPr>
          <p:nvPr/>
        </p:nvSpPr>
        <p:spPr bwMode="auto">
          <a:xfrm>
            <a:off x="0" y="1420757"/>
            <a:ext cx="12192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a:t>Les enveloppes électorales sont fournies par l'Etat. Elles sont opaques, non gommées et de type uniforme pour chaque bureau de vote. </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a:t>Les enveloppes sont envoyées dans chaque mairie cinq jours au moins avant l'élection, en nombre égal à celui des électeurs inscrits.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600" dirty="0"/>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a:t>Les enveloppes dites enveloppes de centaine, sont fournies par l'administration préfectorale et envoyées dans chaque mairie dans le même délai que les enveloppes électorales. Le maire accuse immédiatement réception des différents envois d'enveloppes.</a:t>
            </a:r>
          </a:p>
          <a:p>
            <a:pPr marL="0" marR="0" lvl="0" indent="0" algn="just" defTabSz="914400" rtl="0" eaLnBrk="0" fontAlgn="base" latinLnBrk="0" hangingPunct="0">
              <a:lnSpc>
                <a:spcPct val="100000"/>
              </a:lnSpc>
              <a:spcBef>
                <a:spcPct val="0"/>
              </a:spcBef>
              <a:spcAft>
                <a:spcPct val="0"/>
              </a:spcAft>
              <a:buClrTx/>
              <a:buSzTx/>
              <a:tabLst/>
            </a:pPr>
            <a:endParaRPr lang="fr-FR" altLang="fr-FR" sz="1600" dirty="0"/>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a:t>Les bulletins de vote déposés par les listes sont placés dans chaque bureau, à la disposition des électeurs, sous la responsabilité du président du bureau de vote.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600" dirty="0"/>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a:t>Les bulletins de vote peuvent être remis directement au maire par les candidats ou leurs mandataires dûment désignés, au plus tard à midi la veille du scrutin. Le jour du scrutin, les bulletins peuvent être remis directement au président du bureau de vote par les candidats ou leurs mandataires dûment désignés. </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a:t>Le maire ou le président du bureau de vote ne sont pas tenus d'accepter les bulletins qui leur sont remis directement par les candidats ou leurs mandataires, dont le format ne répond manifestement pas à certaines prescriptions. </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a:t> </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a:t>Les candidats ou leur mandataire peuvent, à tout moment, demander le retrait de leurs bulletins de vote.</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600" dirty="0"/>
              <a:t>Pour les scrutins de liste, cette demande peut être formulée par la majorité des candidats de la liste ou un mandataire désigné par eux. </a:t>
            </a:r>
            <a:endParaRPr lang="fr-FR" altLang="fr-FR" dirty="0"/>
          </a:p>
        </p:txBody>
      </p:sp>
      <p:sp>
        <p:nvSpPr>
          <p:cNvPr id="9" name="ZoneTexte 8">
            <a:extLst>
              <a:ext uri="{FF2B5EF4-FFF2-40B4-BE49-F238E27FC236}">
                <a16:creationId xmlns:a16="http://schemas.microsoft.com/office/drawing/2014/main" id="{A8DF9ADA-EAB8-A8A3-493D-320267124EFC}"/>
              </a:ext>
            </a:extLst>
          </p:cNvPr>
          <p:cNvSpPr txBox="1"/>
          <p:nvPr/>
        </p:nvSpPr>
        <p:spPr>
          <a:xfrm>
            <a:off x="1943100" y="6572292"/>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259614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35CB3-6DF5-617D-1A9D-FCD5C915473C}"/>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93AB6794-C042-E240-4972-9C8169C79441}"/>
              </a:ext>
            </a:extLst>
          </p:cNvPr>
          <p:cNvSpPr txBox="1"/>
          <p:nvPr/>
        </p:nvSpPr>
        <p:spPr>
          <a:xfrm>
            <a:off x="4152274" y="596683"/>
            <a:ext cx="6419612" cy="584775"/>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r>
              <a:rPr lang="fr-FR" sz="3200" b="1" dirty="0"/>
              <a:t>La composition du bureau de vote</a:t>
            </a:r>
          </a:p>
        </p:txBody>
      </p:sp>
      <p:sp>
        <p:nvSpPr>
          <p:cNvPr id="4" name="Espace réservé du contenu 2">
            <a:extLst>
              <a:ext uri="{FF2B5EF4-FFF2-40B4-BE49-F238E27FC236}">
                <a16:creationId xmlns:a16="http://schemas.microsoft.com/office/drawing/2014/main" id="{956DBCA4-7464-C782-EDF9-9C86F04A4216}"/>
              </a:ext>
            </a:extLst>
          </p:cNvPr>
          <p:cNvSpPr txBox="1">
            <a:spLocks noChangeArrowheads="1"/>
          </p:cNvSpPr>
          <p:nvPr/>
        </p:nvSpPr>
        <p:spPr bwMode="auto">
          <a:xfrm>
            <a:off x="0" y="1181458"/>
            <a:ext cx="10877550" cy="42495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lgn="just">
              <a:buFont typeface="Wingdings" panose="05000000000000000000" pitchFamily="2" charset="2"/>
              <a:buChar char="Ø"/>
            </a:pPr>
            <a:r>
              <a:rPr lang="fr-FR" altLang="fr-FR" sz="1800" b="1" dirty="0">
                <a:highlight>
                  <a:srgbClr val="F2B017"/>
                </a:highlight>
              </a:rPr>
              <a:t>Un président </a:t>
            </a:r>
            <a:r>
              <a:rPr lang="fr-FR" altLang="fr-FR" sz="1800" dirty="0"/>
              <a:t>(membre du conseil municipal) : </a:t>
            </a:r>
            <a:r>
              <a:rPr lang="fr-FR" sz="1800" dirty="0"/>
              <a:t>qui peut être le maire, l’un de ses adjoints, l’un des conseillers municipaux ou un électeur de la commune désigné par le maire.</a:t>
            </a:r>
            <a:r>
              <a:rPr lang="fr-FR" altLang="fr-FR" sz="1800" dirty="0"/>
              <a:t> En charge de la police. Il s’assure que seules les personnes autorisées entrent dans le bureau de vote. Il a la responsabilité des bulletins de vote déposés par les candidats; </a:t>
            </a:r>
            <a:r>
              <a:rPr lang="fr-FR" sz="1800" dirty="0"/>
              <a:t>Le président du bureau de vote a seul la police de l'assemblée.</a:t>
            </a:r>
            <a:endParaRPr lang="fr-FR" altLang="fr-FR" sz="1800" dirty="0"/>
          </a:p>
          <a:p>
            <a:pPr marL="447675" indent="0" algn="just">
              <a:buFont typeface="Wingdings" panose="05000000000000000000" pitchFamily="2" charset="2"/>
              <a:buChar char="Ø"/>
            </a:pPr>
            <a:r>
              <a:rPr lang="fr-FR" altLang="fr-FR" sz="1800" b="1" dirty="0"/>
              <a:t>Au moins </a:t>
            </a:r>
            <a:r>
              <a:rPr lang="fr-FR" altLang="fr-FR" sz="1800" b="1" dirty="0">
                <a:highlight>
                  <a:srgbClr val="F2B017"/>
                </a:highlight>
              </a:rPr>
              <a:t>deux assesseurs </a:t>
            </a:r>
            <a:r>
              <a:rPr lang="fr-FR" altLang="fr-FR" sz="1800" b="1" dirty="0"/>
              <a:t>choisis parmi les électeurs du département</a:t>
            </a:r>
            <a:r>
              <a:rPr lang="fr-FR" altLang="fr-FR" sz="1800" dirty="0"/>
              <a:t> : O</a:t>
            </a:r>
            <a:r>
              <a:rPr lang="fr-FR" sz="1800" dirty="0"/>
              <a:t>bligatoirement désignés, par les différents candidats, parmi les électeurs du département (art. R.44 du Code électoral). Chaque liste, a le droit de désigner un seul assesseur. </a:t>
            </a:r>
            <a:r>
              <a:rPr lang="fr-FR" altLang="fr-FR" sz="1800" dirty="0"/>
              <a:t>Les assesseurs assistent le président. Ils se tiennent généralement de chaque côté de l’urne et disposent de la liste d’émargement. Ils peuvent être amenés à remplacer le Président. </a:t>
            </a:r>
          </a:p>
          <a:p>
            <a:pPr marL="447675" indent="0" algn="just">
              <a:buFont typeface="Wingdings" panose="05000000000000000000" pitchFamily="2" charset="2"/>
              <a:buChar char="Ø"/>
            </a:pPr>
            <a:r>
              <a:rPr lang="fr-FR" altLang="fr-FR" sz="1800" b="1" dirty="0">
                <a:highlight>
                  <a:srgbClr val="F2B017"/>
                </a:highlight>
              </a:rPr>
              <a:t>Un secrétaire </a:t>
            </a:r>
            <a:r>
              <a:rPr lang="fr-FR" altLang="fr-FR" sz="1800" dirty="0"/>
              <a:t>: </a:t>
            </a:r>
            <a:r>
              <a:rPr lang="fr-FR" sz="1800" dirty="0"/>
              <a:t>choisi </a:t>
            </a:r>
            <a:r>
              <a:rPr lang="fr-FR" sz="1800" b="1" dirty="0"/>
              <a:t>parmi les électeurs de la commune</a:t>
            </a:r>
            <a:r>
              <a:rPr lang="fr-FR" sz="1800" dirty="0"/>
              <a:t>, qui a voix consultative lors des décisions prises par le bureau de vote et qui rédige le procès-verbal.</a:t>
            </a:r>
            <a:r>
              <a:rPr lang="fr-FR" altLang="fr-FR" sz="1800" dirty="0"/>
              <a:t> </a:t>
            </a:r>
          </a:p>
          <a:p>
            <a:pPr marL="0" indent="0" algn="just">
              <a:buNone/>
            </a:pPr>
            <a:r>
              <a:rPr lang="fr-FR" altLang="fr-FR" sz="1800" dirty="0"/>
              <a:t>          Il faut que siègent en permanence a minima le Président du bureau de vote et au moins un          </a:t>
            </a:r>
            <a:br>
              <a:rPr lang="fr-FR" altLang="fr-FR" sz="1800" dirty="0"/>
            </a:br>
            <a:r>
              <a:rPr lang="fr-FR" altLang="fr-FR" sz="1800" dirty="0"/>
              <a:t>           assesseur. </a:t>
            </a:r>
          </a:p>
          <a:p>
            <a:pPr marL="447675" indent="0" algn="just">
              <a:buFont typeface="Wingdings" panose="05000000000000000000" pitchFamily="2" charset="2"/>
              <a:buChar char="Ø"/>
            </a:pPr>
            <a:r>
              <a:rPr lang="fr-FR" altLang="fr-FR" sz="1800" b="1" dirty="0">
                <a:highlight>
                  <a:srgbClr val="F2B017"/>
                </a:highlight>
              </a:rPr>
              <a:t>Un ou plusieurs délégués </a:t>
            </a:r>
            <a:r>
              <a:rPr lang="fr-FR" altLang="fr-FR" sz="1800" dirty="0"/>
              <a:t>désignés par les listes ou les candidats à l’élection qui contrôlent du déroulement des opérations électorales. </a:t>
            </a:r>
            <a:r>
              <a:rPr lang="fr-FR" altLang="fr-FR" sz="1800" b="1" dirty="0"/>
              <a:t>Ils ne font pas partie du bureau de vote.</a:t>
            </a:r>
            <a:endParaRPr lang="fr-FR" altLang="fr-FR" sz="1800" dirty="0"/>
          </a:p>
        </p:txBody>
      </p:sp>
      <p:pic>
        <p:nvPicPr>
          <p:cNvPr id="5" name="Image 4">
            <a:extLst>
              <a:ext uri="{FF2B5EF4-FFF2-40B4-BE49-F238E27FC236}">
                <a16:creationId xmlns:a16="http://schemas.microsoft.com/office/drawing/2014/main" id="{4AFEFB07-81C9-ED1E-BC0A-BC1B60ED0E53}"/>
              </a:ext>
            </a:extLst>
          </p:cNvPr>
          <p:cNvPicPr>
            <a:picLocks noChangeAspect="1"/>
          </p:cNvPicPr>
          <p:nvPr/>
        </p:nvPicPr>
        <p:blipFill>
          <a:blip r:embed="rId3"/>
          <a:stretch>
            <a:fillRect/>
          </a:stretch>
        </p:blipFill>
        <p:spPr>
          <a:xfrm>
            <a:off x="10787910" y="0"/>
            <a:ext cx="1404090" cy="1698171"/>
          </a:xfrm>
          <a:prstGeom prst="rect">
            <a:avLst/>
          </a:prstGeom>
        </p:spPr>
      </p:pic>
      <p:sp>
        <p:nvSpPr>
          <p:cNvPr id="3" name="ZoneTexte 2">
            <a:extLst>
              <a:ext uri="{FF2B5EF4-FFF2-40B4-BE49-F238E27FC236}">
                <a16:creationId xmlns:a16="http://schemas.microsoft.com/office/drawing/2014/main" id="{C7BD242B-205B-AA86-3DB0-3E29FBA1A837}"/>
              </a:ext>
            </a:extLst>
          </p:cNvPr>
          <p:cNvSpPr txBox="1"/>
          <p:nvPr/>
        </p:nvSpPr>
        <p:spPr>
          <a:xfrm>
            <a:off x="4778375" y="5913520"/>
            <a:ext cx="7096126" cy="646331"/>
          </a:xfrm>
          <a:prstGeom prst="rect">
            <a:avLst/>
          </a:prstGeom>
          <a:solidFill>
            <a:srgbClr val="F2B017"/>
          </a:solidFill>
        </p:spPr>
        <p:txBody>
          <a:bodyPr wrap="square" rtlCol="0">
            <a:spAutoFit/>
          </a:bodyPr>
          <a:lstStyle/>
          <a:p>
            <a:r>
              <a:rPr lang="fr-FR" b="1" dirty="0">
                <a:highlight>
                  <a:srgbClr val="F2B017"/>
                </a:highlight>
              </a:rPr>
              <a:t>Attention: Il faut autant de Présidents, d’assesseurs, de secrétaires et délégués qu’il y a de bureaux de vote ! </a:t>
            </a:r>
          </a:p>
        </p:txBody>
      </p:sp>
      <p:sp>
        <p:nvSpPr>
          <p:cNvPr id="6" name="ZoneTexte 5">
            <a:extLst>
              <a:ext uri="{FF2B5EF4-FFF2-40B4-BE49-F238E27FC236}">
                <a16:creationId xmlns:a16="http://schemas.microsoft.com/office/drawing/2014/main" id="{58FA07D0-1671-5A42-B040-218E8C6DBA35}"/>
              </a:ext>
            </a:extLst>
          </p:cNvPr>
          <p:cNvSpPr txBox="1"/>
          <p:nvPr/>
        </p:nvSpPr>
        <p:spPr>
          <a:xfrm>
            <a:off x="1876426" y="6559851"/>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519383180"/>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D508A75-378F-B109-29CD-BA62980067A7}"/>
              </a:ext>
            </a:extLst>
          </p:cNvPr>
          <p:cNvSpPr txBox="1"/>
          <p:nvPr/>
        </p:nvSpPr>
        <p:spPr>
          <a:xfrm>
            <a:off x="0" y="1143000"/>
            <a:ext cx="11452860" cy="5632311"/>
          </a:xfrm>
          <a:prstGeom prst="rect">
            <a:avLst/>
          </a:prstGeom>
          <a:noFill/>
        </p:spPr>
        <p:txBody>
          <a:bodyPr wrap="square">
            <a:spAutoFit/>
          </a:bodyPr>
          <a:lstStyle/>
          <a:p>
            <a:pPr algn="just"/>
            <a:r>
              <a:rPr lang="fr-FR" dirty="0">
                <a:latin typeface="+mj-lt"/>
              </a:rPr>
              <a:t>Les élections municipales auront lieu en mars 2026. Elles ont lieu tous les six ans.</a:t>
            </a:r>
          </a:p>
          <a:p>
            <a:pPr algn="just"/>
            <a:br>
              <a:rPr lang="fr-FR" dirty="0">
                <a:latin typeface="+mj-lt"/>
              </a:rPr>
            </a:br>
            <a:r>
              <a:rPr lang="fr-FR" u="sng" dirty="0">
                <a:latin typeface="+mj-lt"/>
              </a:rPr>
              <a:t>Qui vote :</a:t>
            </a:r>
          </a:p>
          <a:p>
            <a:pPr algn="just"/>
            <a:r>
              <a:rPr lang="fr-FR" dirty="0">
                <a:latin typeface="+mj-lt"/>
              </a:rPr>
              <a:t>Les </a:t>
            </a:r>
            <a:r>
              <a:rPr lang="fr-FR" b="1" dirty="0">
                <a:latin typeface="+mj-lt"/>
              </a:rPr>
              <a:t>citoyens français, âgés</a:t>
            </a:r>
            <a:r>
              <a:rPr lang="fr-FR" dirty="0">
                <a:latin typeface="+mj-lt"/>
              </a:rPr>
              <a:t> d’au moins 18 ans la veille du jour de scrutin, domiciliés dans la commune où ils souhaitent voter et qui sont inscrits sur les listes électorales ainsi que les </a:t>
            </a:r>
            <a:r>
              <a:rPr lang="fr-FR" b="1" dirty="0">
                <a:latin typeface="+mj-lt"/>
              </a:rPr>
              <a:t>ressortissants communautaires</a:t>
            </a:r>
            <a:r>
              <a:rPr lang="fr-FR" dirty="0">
                <a:latin typeface="+mj-lt"/>
              </a:rPr>
              <a:t> ayant le droit de vote dans leur État d’origine, domiciliés dans la commune française où ils souhaitent voter, et qui, eux, sont inscrits sur les listes électorales complémentaires.</a:t>
            </a:r>
          </a:p>
          <a:p>
            <a:pPr algn="just"/>
            <a:br>
              <a:rPr lang="fr-FR" dirty="0">
                <a:latin typeface="+mj-lt"/>
              </a:rPr>
            </a:br>
            <a:r>
              <a:rPr lang="fr-FR" u="sng" dirty="0">
                <a:latin typeface="+mj-lt"/>
              </a:rPr>
              <a:t>Propagande électorale : </a:t>
            </a:r>
            <a:r>
              <a:rPr lang="fr-FR" dirty="0">
                <a:latin typeface="+mj-lt"/>
              </a:rPr>
              <a:t>Chaque candidat organise sa propagande en organisant des réunions électorales (elles ont lieu sans autorisation ni déclaration préalable), en distribuant des tracts et autres documents de campagne ou encore en utilisant les sites Internet et réseaux sociaux.</a:t>
            </a:r>
          </a:p>
          <a:p>
            <a:pPr algn="just"/>
            <a:endParaRPr lang="fr-FR" dirty="0">
              <a:latin typeface="+mj-lt"/>
            </a:endParaRPr>
          </a:p>
          <a:p>
            <a:pPr algn="just"/>
            <a:r>
              <a:rPr lang="fr-FR" u="sng" dirty="0">
                <a:latin typeface="+mj-lt"/>
              </a:rPr>
              <a:t>Réforme du mode de scrutin dans les communes de moins de 1000 habitants</a:t>
            </a:r>
            <a:r>
              <a:rPr lang="fr-FR" dirty="0">
                <a:latin typeface="+mj-lt"/>
              </a:rPr>
              <a:t> : </a:t>
            </a:r>
          </a:p>
          <a:p>
            <a:pPr marL="285750" indent="-285750" algn="just">
              <a:buFontTx/>
              <a:buChar char="-"/>
            </a:pPr>
            <a:r>
              <a:rPr lang="fr-FR" dirty="0">
                <a:latin typeface="+mj-lt"/>
              </a:rPr>
              <a:t>Suppression du mode de scrutin plurinominal à deux tours pour les communes de moins de 1 000 habitants (fin du panachage)</a:t>
            </a:r>
          </a:p>
          <a:p>
            <a:pPr marL="285750" indent="-285750" algn="just">
              <a:buFontTx/>
              <a:buChar char="-"/>
            </a:pPr>
            <a:r>
              <a:rPr lang="fr-FR" dirty="0">
                <a:latin typeface="+mj-lt"/>
              </a:rPr>
              <a:t>Obligation de présentation de candidature: </a:t>
            </a:r>
            <a:r>
              <a:rPr lang="fr-FR" dirty="0"/>
              <a:t>Possibilité pour les candidats de déposer des </a:t>
            </a:r>
            <a:r>
              <a:rPr lang="fr-FR" b="1" dirty="0"/>
              <a:t>listes « incomplètes »</a:t>
            </a:r>
            <a:r>
              <a:rPr lang="fr-FR" dirty="0"/>
              <a:t> (-2 candidats par rapport à l’effectif légal du conseil municipal) </a:t>
            </a:r>
            <a:r>
              <a:rPr lang="fr-FR" dirty="0">
                <a:latin typeface="+mj-lt"/>
              </a:rPr>
              <a:t>et au plus 2 candidats supplémentaires</a:t>
            </a:r>
          </a:p>
          <a:p>
            <a:pPr marL="285750" indent="-285750" algn="just">
              <a:buFontTx/>
              <a:buChar char="-"/>
            </a:pPr>
            <a:r>
              <a:rPr lang="fr-FR" dirty="0">
                <a:latin typeface="+mj-lt"/>
              </a:rPr>
              <a:t>Application de la parité dans les listes</a:t>
            </a:r>
          </a:p>
          <a:p>
            <a:pPr algn="just"/>
            <a:br>
              <a:rPr lang="fr-FR" dirty="0">
                <a:latin typeface="+mj-lt"/>
              </a:rPr>
            </a:br>
            <a:endParaRPr lang="fr-FR" dirty="0"/>
          </a:p>
        </p:txBody>
      </p:sp>
      <p:sp>
        <p:nvSpPr>
          <p:cNvPr id="8" name="ZoneTexte 7">
            <a:extLst>
              <a:ext uri="{FF2B5EF4-FFF2-40B4-BE49-F238E27FC236}">
                <a16:creationId xmlns:a16="http://schemas.microsoft.com/office/drawing/2014/main" id="{F5085547-71C6-791C-2B5C-0A732DC6D45C}"/>
              </a:ext>
            </a:extLst>
          </p:cNvPr>
          <p:cNvSpPr txBox="1"/>
          <p:nvPr/>
        </p:nvSpPr>
        <p:spPr>
          <a:xfrm>
            <a:off x="5399314" y="537029"/>
            <a:ext cx="3077029" cy="523220"/>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2800" dirty="0"/>
              <a:t>Introduction</a:t>
            </a:r>
          </a:p>
        </p:txBody>
      </p:sp>
    </p:spTree>
    <p:extLst>
      <p:ext uri="{BB962C8B-B14F-4D97-AF65-F5344CB8AC3E}">
        <p14:creationId xmlns:p14="http://schemas.microsoft.com/office/powerpoint/2010/main" val="3497072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D1A25-51EB-40B8-4C2B-D377BA14F3D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89F4C64-0AC2-3712-8742-2D891EF889C4}"/>
              </a:ext>
            </a:extLst>
          </p:cNvPr>
          <p:cNvSpPr txBox="1"/>
          <p:nvPr/>
        </p:nvSpPr>
        <p:spPr>
          <a:xfrm>
            <a:off x="4152274" y="596683"/>
            <a:ext cx="6419612" cy="584775"/>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r>
              <a:rPr lang="fr-FR" sz="3200" b="1" dirty="0"/>
              <a:t>La composition du bureau de vote</a:t>
            </a:r>
          </a:p>
        </p:txBody>
      </p:sp>
      <p:sp>
        <p:nvSpPr>
          <p:cNvPr id="4" name="Espace réservé du contenu 2">
            <a:extLst>
              <a:ext uri="{FF2B5EF4-FFF2-40B4-BE49-F238E27FC236}">
                <a16:creationId xmlns:a16="http://schemas.microsoft.com/office/drawing/2014/main" id="{1883951F-1129-3E30-B9EA-3FD34F12C8B1}"/>
              </a:ext>
            </a:extLst>
          </p:cNvPr>
          <p:cNvSpPr txBox="1">
            <a:spLocks noChangeArrowheads="1"/>
          </p:cNvSpPr>
          <p:nvPr/>
        </p:nvSpPr>
        <p:spPr bwMode="auto">
          <a:xfrm>
            <a:off x="0" y="1181458"/>
            <a:ext cx="10877550" cy="42495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0" algn="just">
              <a:buFont typeface="Wingdings" panose="05000000000000000000" pitchFamily="2" charset="2"/>
              <a:buChar char="Ø"/>
            </a:pPr>
            <a:r>
              <a:rPr lang="fr-FR" altLang="fr-FR" sz="1800" b="1" dirty="0"/>
              <a:t>Cas particulier: il manque des assesseurs pour composer un ou plusieurs bureaux de vote, la collectivité peut-elle proposer une rémunération des assesseurs afin d’attirer les bénévoles?</a:t>
            </a:r>
          </a:p>
          <a:p>
            <a:pPr marL="447675" indent="0" algn="just">
              <a:buFont typeface="Wingdings" panose="05000000000000000000" pitchFamily="2" charset="2"/>
              <a:buChar char="Ø"/>
            </a:pPr>
            <a:endParaRPr lang="fr-FR" altLang="fr-FR" sz="1800" b="1" dirty="0"/>
          </a:p>
          <a:p>
            <a:pPr marL="447675" indent="0" algn="just">
              <a:buFont typeface="Wingdings" panose="05000000000000000000" pitchFamily="2" charset="2"/>
              <a:buChar char="Ø"/>
            </a:pPr>
            <a:r>
              <a:rPr lang="fr-FR" altLang="fr-FR" sz="1800" dirty="0"/>
              <a:t>Non, en cas de difficulté à composer un bureau de vote, l’article R. 44 du Code électoral prévoit que « </a:t>
            </a:r>
            <a:r>
              <a:rPr lang="fr-FR" altLang="fr-FR" sz="1800" i="1" dirty="0"/>
              <a:t>Le jour du scrutin, si, pour une cause quelconque, le nombre des assesseurs se trouve être inférieur à deux, les assesseurs manquants sont pris parmi les électeurs présents sachant lire et écrire le français, selon l'ordre de priorité suivant : l'électeur le plus jeune, puis l'électeur le plus âgé.</a:t>
            </a:r>
          </a:p>
          <a:p>
            <a:pPr marL="447675" indent="0" algn="just">
              <a:buNone/>
            </a:pPr>
            <a:r>
              <a:rPr lang="fr-FR" altLang="fr-FR" sz="1800" i="1" dirty="0"/>
              <a:t>Les assesseurs ne sont pas rémunérés</a:t>
            </a:r>
            <a:r>
              <a:rPr lang="fr-FR" altLang="fr-FR" sz="1800" dirty="0"/>
              <a:t>».</a:t>
            </a:r>
          </a:p>
          <a:p>
            <a:pPr marL="447675" indent="0" algn="just">
              <a:buNone/>
            </a:pPr>
            <a:endParaRPr lang="fr-FR" altLang="fr-FR" sz="1800" dirty="0"/>
          </a:p>
          <a:p>
            <a:pPr marL="447675" indent="0" algn="just">
              <a:buNone/>
            </a:pPr>
            <a:r>
              <a:rPr lang="fr-FR" altLang="fr-FR" sz="1800" u="sng" dirty="0"/>
              <a:t>Remarque</a:t>
            </a:r>
            <a:r>
              <a:rPr lang="fr-FR" altLang="fr-FR" sz="1800" dirty="0"/>
              <a:t>: les fonctions de président et d’assesseurs ont un caractère obligatoire pour les élus municipaux. En cas de refus sans excuse valable, le maire peut saisir le tribunal administratif qui pourra prononcer la démission d’office de l’élu, ce qui le rendra inéligible au mandat de conseiller municipal pendant un an. </a:t>
            </a:r>
          </a:p>
          <a:p>
            <a:pPr marL="447675" indent="0" algn="just">
              <a:buNone/>
            </a:pPr>
            <a:endParaRPr lang="fr-FR" altLang="fr-FR" sz="1800" dirty="0"/>
          </a:p>
          <a:p>
            <a:pPr marL="447675" indent="0" algn="just">
              <a:buNone/>
            </a:pPr>
            <a:r>
              <a:rPr lang="fr-FR" altLang="fr-FR" sz="1800" u="sng" dirty="0"/>
              <a:t>Ressource utile</a:t>
            </a:r>
            <a:r>
              <a:rPr lang="fr-FR" altLang="fr-FR" sz="1800" dirty="0"/>
              <a:t> : </a:t>
            </a:r>
            <a:r>
              <a:rPr lang="fr-FR" altLang="fr-FR" sz="1800" dirty="0">
                <a:hlinkClick r:id="rId3">
                  <a:extLst>
                    <a:ext uri="{A12FA001-AC4F-418D-AE19-62706E023703}">
                      <ahyp:hlinkClr xmlns:ahyp="http://schemas.microsoft.com/office/drawing/2018/hyperlinkcolor" val="tx"/>
                    </a:ext>
                  </a:extLst>
                </a:hlinkClick>
              </a:rPr>
              <a:t>note de l’AMF</a:t>
            </a:r>
            <a:r>
              <a:rPr lang="fr-FR" altLang="fr-FR" sz="1800" dirty="0"/>
              <a:t> </a:t>
            </a:r>
          </a:p>
        </p:txBody>
      </p:sp>
      <p:pic>
        <p:nvPicPr>
          <p:cNvPr id="5" name="Image 4">
            <a:extLst>
              <a:ext uri="{FF2B5EF4-FFF2-40B4-BE49-F238E27FC236}">
                <a16:creationId xmlns:a16="http://schemas.microsoft.com/office/drawing/2014/main" id="{A006A681-BBDE-8389-7C77-05E6C91D70E8}"/>
              </a:ext>
            </a:extLst>
          </p:cNvPr>
          <p:cNvPicPr>
            <a:picLocks noChangeAspect="1"/>
          </p:cNvPicPr>
          <p:nvPr/>
        </p:nvPicPr>
        <p:blipFill>
          <a:blip r:embed="rId4"/>
          <a:stretch>
            <a:fillRect/>
          </a:stretch>
        </p:blipFill>
        <p:spPr>
          <a:xfrm>
            <a:off x="10787910" y="0"/>
            <a:ext cx="1404090" cy="1698171"/>
          </a:xfrm>
          <a:prstGeom prst="rect">
            <a:avLst/>
          </a:prstGeom>
        </p:spPr>
      </p:pic>
      <p:sp>
        <p:nvSpPr>
          <p:cNvPr id="6" name="ZoneTexte 5">
            <a:extLst>
              <a:ext uri="{FF2B5EF4-FFF2-40B4-BE49-F238E27FC236}">
                <a16:creationId xmlns:a16="http://schemas.microsoft.com/office/drawing/2014/main" id="{5F4F5902-FE6D-31E9-F88D-E5B4F6E0CE3C}"/>
              </a:ext>
            </a:extLst>
          </p:cNvPr>
          <p:cNvSpPr txBox="1"/>
          <p:nvPr/>
        </p:nvSpPr>
        <p:spPr>
          <a:xfrm>
            <a:off x="1876426" y="6559851"/>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644115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7640D-EA9F-24A1-64A4-20AF8136793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56B39539-B651-9DDC-3C8D-3FB22F40D59A}"/>
              </a:ext>
            </a:extLst>
          </p:cNvPr>
          <p:cNvSpPr txBox="1"/>
          <p:nvPr/>
        </p:nvSpPr>
        <p:spPr>
          <a:xfrm>
            <a:off x="2566351" y="3049193"/>
            <a:ext cx="6622473" cy="3093154"/>
          </a:xfrm>
          <a:prstGeom prst="rect">
            <a:avLst/>
          </a:prstGeom>
          <a:noFill/>
        </p:spPr>
        <p:txBody>
          <a:bodyPr wrap="square">
            <a:spAutoFit/>
          </a:bodyPr>
          <a:lstStyle/>
          <a:p>
            <a:pPr marL="342900" indent="-342900" algn="just">
              <a:spcBef>
                <a:spcPts val="600"/>
              </a:spcBef>
              <a:spcAft>
                <a:spcPts val="600"/>
              </a:spcAft>
              <a:buFont typeface="Wingdings" panose="05000000000000000000" pitchFamily="2" charset="2"/>
              <a:buChar char="Ø"/>
            </a:pPr>
            <a:r>
              <a:rPr lang="fr-FR" altLang="fr-FR" sz="2000" b="1" dirty="0"/>
              <a:t>Ouverture du scrutin</a:t>
            </a:r>
          </a:p>
          <a:p>
            <a:pPr marL="342900" indent="-342900" algn="just">
              <a:spcBef>
                <a:spcPts val="600"/>
              </a:spcBef>
              <a:spcAft>
                <a:spcPts val="600"/>
              </a:spcAft>
              <a:buFont typeface="Wingdings" panose="05000000000000000000" pitchFamily="2" charset="2"/>
              <a:buChar char="Ø"/>
            </a:pPr>
            <a:r>
              <a:rPr lang="fr-FR" altLang="fr-FR" sz="2000" b="1" dirty="0"/>
              <a:t>Les modalités de contrôle de l’identité des votants</a:t>
            </a:r>
          </a:p>
          <a:p>
            <a:pPr marL="342900" indent="-342900" algn="just">
              <a:spcBef>
                <a:spcPts val="600"/>
              </a:spcBef>
              <a:spcAft>
                <a:spcPts val="600"/>
              </a:spcAft>
              <a:buFont typeface="Wingdings" panose="05000000000000000000" pitchFamily="2" charset="2"/>
              <a:buChar char="Ø"/>
            </a:pPr>
            <a:r>
              <a:rPr lang="fr-FR" altLang="fr-FR" sz="2000" b="1" dirty="0"/>
              <a:t>Les étapes du scrutin</a:t>
            </a:r>
          </a:p>
          <a:p>
            <a:pPr marL="342900" indent="-342900" algn="just">
              <a:spcBef>
                <a:spcPts val="600"/>
              </a:spcBef>
              <a:spcAft>
                <a:spcPts val="600"/>
              </a:spcAft>
              <a:buFont typeface="Wingdings" panose="05000000000000000000" pitchFamily="2" charset="2"/>
              <a:buChar char="Ø"/>
            </a:pPr>
            <a:r>
              <a:rPr lang="fr-FR" altLang="fr-FR" sz="2000" b="1" dirty="0"/>
              <a:t>Les mentions portées au procès-verbal</a:t>
            </a:r>
          </a:p>
          <a:p>
            <a:pPr marL="342900" indent="-342900" algn="just">
              <a:spcBef>
                <a:spcPts val="600"/>
              </a:spcBef>
              <a:spcAft>
                <a:spcPts val="600"/>
              </a:spcAft>
              <a:buFont typeface="Wingdings" panose="05000000000000000000" pitchFamily="2" charset="2"/>
              <a:buChar char="Ø"/>
            </a:pPr>
            <a:r>
              <a:rPr lang="fr-FR" altLang="fr-FR" sz="2000" b="1" dirty="0"/>
              <a:t>La désignation des scrutateurs</a:t>
            </a:r>
          </a:p>
          <a:p>
            <a:pPr marL="342900" indent="-342900" algn="just">
              <a:spcBef>
                <a:spcPts val="600"/>
              </a:spcBef>
              <a:spcAft>
                <a:spcPts val="600"/>
              </a:spcAft>
              <a:buFont typeface="Wingdings" panose="05000000000000000000" pitchFamily="2" charset="2"/>
              <a:buChar char="Ø"/>
            </a:pPr>
            <a:r>
              <a:rPr lang="fr-FR" altLang="fr-FR" sz="2000" b="1" dirty="0"/>
              <a:t>La clôture du scrutin</a:t>
            </a:r>
          </a:p>
          <a:p>
            <a:pPr algn="just"/>
            <a:endParaRPr lang="fr-FR" altLang="fr-FR" sz="2000" b="1" dirty="0"/>
          </a:p>
        </p:txBody>
      </p:sp>
      <p:pic>
        <p:nvPicPr>
          <p:cNvPr id="2" name="Image 1">
            <a:extLst>
              <a:ext uri="{FF2B5EF4-FFF2-40B4-BE49-F238E27FC236}">
                <a16:creationId xmlns:a16="http://schemas.microsoft.com/office/drawing/2014/main" id="{1FB6487A-2FF3-6459-4B65-040D0B7B2045}"/>
              </a:ext>
            </a:extLst>
          </p:cNvPr>
          <p:cNvPicPr>
            <a:picLocks noChangeAspect="1"/>
          </p:cNvPicPr>
          <p:nvPr/>
        </p:nvPicPr>
        <p:blipFill>
          <a:blip r:embed="rId2" cstate="print">
            <a:duotone>
              <a:srgbClr val="4F81BD">
                <a:shade val="45000"/>
                <a:satMod val="135000"/>
              </a:srgbClr>
              <a:prstClr val="white"/>
            </a:duotone>
            <a:extLst>
              <a:ext uri="{28A0092B-C50C-407E-A947-70E740481C1C}">
                <a14:useLocalDpi xmlns:a14="http://schemas.microsoft.com/office/drawing/2010/main" val="0"/>
              </a:ext>
            </a:extLst>
          </a:blip>
          <a:stretch>
            <a:fillRect/>
          </a:stretch>
        </p:blipFill>
        <p:spPr>
          <a:xfrm>
            <a:off x="11355144" y="158750"/>
            <a:ext cx="672128" cy="730250"/>
          </a:xfrm>
          <a:prstGeom prst="rect">
            <a:avLst/>
          </a:prstGeom>
          <a:solidFill>
            <a:srgbClr val="F2B017"/>
          </a:solidFill>
          <a:effectLst>
            <a:outerShdw blurRad="63500" sx="102000" sy="102000" algn="ctr" rotWithShape="0">
              <a:prstClr val="black">
                <a:alpha val="40000"/>
              </a:prstClr>
            </a:outerShdw>
            <a:softEdge rad="12700"/>
          </a:effectLst>
        </p:spPr>
      </p:pic>
      <p:sp>
        <p:nvSpPr>
          <p:cNvPr id="5" name="ZoneTexte 4">
            <a:extLst>
              <a:ext uri="{FF2B5EF4-FFF2-40B4-BE49-F238E27FC236}">
                <a16:creationId xmlns:a16="http://schemas.microsoft.com/office/drawing/2014/main" id="{7FC1F6F5-11FC-1BE3-85CC-377B2E117C1E}"/>
              </a:ext>
            </a:extLst>
          </p:cNvPr>
          <p:cNvSpPr txBox="1"/>
          <p:nvPr/>
        </p:nvSpPr>
        <p:spPr>
          <a:xfrm>
            <a:off x="1360182" y="1954374"/>
            <a:ext cx="9798169" cy="707886"/>
          </a:xfrm>
          <a:prstGeom prst="rect">
            <a:avLst/>
          </a:prstGeom>
          <a:noFill/>
          <a:ln>
            <a:solidFill>
              <a:schemeClr val="accent2"/>
            </a:solidFill>
          </a:ln>
          <a:effectLst>
            <a:outerShdw blurRad="50800" dist="38100" dir="18900000" algn="bl" rotWithShape="0">
              <a:prstClr val="black">
                <a:alpha val="40000"/>
              </a:prstClr>
            </a:outerShdw>
          </a:effectLst>
        </p:spPr>
        <p:txBody>
          <a:bodyPr wrap="square" rtlCol="0">
            <a:spAutoFit/>
          </a:bodyPr>
          <a:lstStyle/>
          <a:p>
            <a:pPr algn="ctr"/>
            <a:r>
              <a:rPr lang="fr-FR" sz="4000" dirty="0">
                <a:solidFill>
                  <a:srgbClr val="F2B017"/>
                </a:solidFill>
              </a:rPr>
              <a:t>2) Le déroulement des opérations électorales</a:t>
            </a:r>
          </a:p>
        </p:txBody>
      </p:sp>
      <p:pic>
        <p:nvPicPr>
          <p:cNvPr id="8" name="Image 7" descr="Une image contenant texte, Police, logo, Graphique&#10;&#10;Description générée automatiquement">
            <a:extLst>
              <a:ext uri="{FF2B5EF4-FFF2-40B4-BE49-F238E27FC236}">
                <a16:creationId xmlns:a16="http://schemas.microsoft.com/office/drawing/2014/main" id="{9D0A4B56-AB7F-4CAE-C85D-A3CF45451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4" y="122805"/>
            <a:ext cx="2564308" cy="828548"/>
          </a:xfrm>
          <a:prstGeom prst="rect">
            <a:avLst/>
          </a:prstGeom>
        </p:spPr>
      </p:pic>
      <p:pic>
        <p:nvPicPr>
          <p:cNvPr id="4" name="Image 3">
            <a:extLst>
              <a:ext uri="{FF2B5EF4-FFF2-40B4-BE49-F238E27FC236}">
                <a16:creationId xmlns:a16="http://schemas.microsoft.com/office/drawing/2014/main" id="{CA6FFC1B-4743-BB50-1CD1-825FB21005B6}"/>
              </a:ext>
            </a:extLst>
          </p:cNvPr>
          <p:cNvPicPr>
            <a:picLocks noChangeAspect="1"/>
          </p:cNvPicPr>
          <p:nvPr/>
        </p:nvPicPr>
        <p:blipFill>
          <a:blip r:embed="rId4"/>
          <a:stretch>
            <a:fillRect/>
          </a:stretch>
        </p:blipFill>
        <p:spPr>
          <a:xfrm>
            <a:off x="10697477" y="62282"/>
            <a:ext cx="1470212" cy="1778142"/>
          </a:xfrm>
          <a:prstGeom prst="rect">
            <a:avLst/>
          </a:prstGeom>
        </p:spPr>
      </p:pic>
      <p:sp>
        <p:nvSpPr>
          <p:cNvPr id="6" name="ZoneTexte 5">
            <a:extLst>
              <a:ext uri="{FF2B5EF4-FFF2-40B4-BE49-F238E27FC236}">
                <a16:creationId xmlns:a16="http://schemas.microsoft.com/office/drawing/2014/main" id="{281EA9D7-E700-78F5-BEE1-ABEA8573BBEE}"/>
              </a:ext>
            </a:extLst>
          </p:cNvPr>
          <p:cNvSpPr txBox="1"/>
          <p:nvPr/>
        </p:nvSpPr>
        <p:spPr>
          <a:xfrm>
            <a:off x="1943100" y="6572292"/>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- 2025</a:t>
            </a:r>
          </a:p>
        </p:txBody>
      </p:sp>
    </p:spTree>
    <p:extLst>
      <p:ext uri="{BB962C8B-B14F-4D97-AF65-F5344CB8AC3E}">
        <p14:creationId xmlns:p14="http://schemas.microsoft.com/office/powerpoint/2010/main" val="109294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90AAB-0BFF-D316-7450-564BDDC8D3E3}"/>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0F09D59C-0761-CBF1-B31A-1D75F41F19BA}"/>
              </a:ext>
            </a:extLst>
          </p:cNvPr>
          <p:cNvSpPr>
            <a:spLocks noGrp="1"/>
          </p:cNvSpPr>
          <p:nvPr>
            <p:ph type="title"/>
          </p:nvPr>
        </p:nvSpPr>
        <p:spPr>
          <a:xfrm>
            <a:off x="3696320" y="1131922"/>
            <a:ext cx="6255686" cy="590931"/>
          </a:xfrm>
          <a:ln w="38100">
            <a:solidFill>
              <a:schemeClr val="tx1"/>
            </a:solidFill>
          </a:ln>
          <a:effectLst>
            <a:outerShdw blurRad="50800" dist="38100" dir="18900000" algn="bl" rotWithShape="0">
              <a:prstClr val="black">
                <a:alpha val="40000"/>
              </a:prstClr>
            </a:outerShdw>
          </a:effectLst>
        </p:spPr>
        <p:txBody>
          <a:bodyPr/>
          <a:lstStyle/>
          <a:p>
            <a:pPr algn="ctr"/>
            <a:r>
              <a:rPr lang="fr-FR" sz="3600" dirty="0"/>
              <a:t>Ouverture du scrutin</a:t>
            </a:r>
          </a:p>
        </p:txBody>
      </p:sp>
      <p:sp>
        <p:nvSpPr>
          <p:cNvPr id="3" name="ZoneTexte 2">
            <a:extLst>
              <a:ext uri="{FF2B5EF4-FFF2-40B4-BE49-F238E27FC236}">
                <a16:creationId xmlns:a16="http://schemas.microsoft.com/office/drawing/2014/main" id="{AFD4ED36-53DB-321E-BBEC-F90F8499148D}"/>
              </a:ext>
            </a:extLst>
          </p:cNvPr>
          <p:cNvSpPr txBox="1"/>
          <p:nvPr/>
        </p:nvSpPr>
        <p:spPr>
          <a:xfrm>
            <a:off x="152400" y="1646014"/>
            <a:ext cx="11753849" cy="4524315"/>
          </a:xfrm>
          <a:prstGeom prst="rect">
            <a:avLst/>
          </a:prstGeom>
          <a:noFill/>
          <a:ln w="3175">
            <a:noFill/>
          </a:ln>
        </p:spPr>
        <p:txBody>
          <a:bodyPr wrap="square">
            <a:spAutoFit/>
          </a:bodyPr>
          <a:lstStyle/>
          <a:p>
            <a:pPr marL="285750" indent="-285750" algn="just">
              <a:buFont typeface="Wingdings" panose="05000000000000000000" pitchFamily="2" charset="2"/>
              <a:buChar char="Ø"/>
            </a:pPr>
            <a:endParaRPr lang="fr-FR" altLang="fr-FR" sz="1800" dirty="0"/>
          </a:p>
          <a:p>
            <a:pPr marL="285750" indent="-285750" algn="just">
              <a:buFont typeface="Wingdings" panose="05000000000000000000" pitchFamily="2" charset="2"/>
              <a:buChar char="Ø"/>
            </a:pPr>
            <a:r>
              <a:rPr lang="fr-FR" altLang="fr-FR" dirty="0"/>
              <a:t>Les bureaux de vote sont ouverts de 8 heures à 18 heures sauf à ce qu’il y ait dérogation par arrêté préfectoral (souvent le cas dans les grandes villes). </a:t>
            </a:r>
          </a:p>
          <a:p>
            <a:pPr marL="285750" indent="-285750" algn="just">
              <a:buFont typeface="Wingdings" panose="05000000000000000000" pitchFamily="2" charset="2"/>
              <a:buChar char="Ø"/>
            </a:pPr>
            <a:endParaRPr lang="fr-FR" altLang="fr-FR" sz="1800" dirty="0"/>
          </a:p>
          <a:p>
            <a:pPr marL="285750" indent="-285750" algn="just">
              <a:buFont typeface="Wingdings" panose="05000000000000000000" pitchFamily="2" charset="2"/>
              <a:buChar char="Ø"/>
            </a:pPr>
            <a:r>
              <a:rPr lang="fr-FR" altLang="fr-FR" sz="1800" dirty="0"/>
              <a:t>Constat public de l’heure et mention au PV</a:t>
            </a:r>
          </a:p>
          <a:p>
            <a:pPr algn="just"/>
            <a:endParaRPr lang="fr-FR" altLang="fr-FR" sz="1800" dirty="0"/>
          </a:p>
          <a:p>
            <a:pPr marL="285750" indent="-285750" algn="just">
              <a:buFont typeface="Wingdings" panose="05000000000000000000" pitchFamily="2" charset="2"/>
              <a:buChar char="Ø"/>
            </a:pPr>
            <a:r>
              <a:rPr lang="fr-FR" altLang="fr-FR" sz="1800" dirty="0"/>
              <a:t>Vérification des piles de bulletins et enveloppes</a:t>
            </a:r>
          </a:p>
          <a:p>
            <a:pPr marL="285750" indent="-285750" algn="just">
              <a:buFont typeface="Wingdings" panose="05000000000000000000" pitchFamily="2" charset="2"/>
              <a:buChar char="Ø"/>
            </a:pPr>
            <a:endParaRPr lang="fr-FR" altLang="fr-FR" sz="1800" dirty="0"/>
          </a:p>
          <a:p>
            <a:pPr marL="285750" indent="-285750" algn="just">
              <a:buFont typeface="Wingdings" panose="05000000000000000000" pitchFamily="2" charset="2"/>
              <a:buChar char="Ø"/>
            </a:pPr>
            <a:r>
              <a:rPr lang="fr-FR" altLang="fr-FR" dirty="0"/>
              <a:t>Vérifier le bon fonctionnement de l’urne : fermeture le matin des élections avec les deux clefs dont une est à remettre entre les mains du président, l'autre entre les mains d'un assesseur tiré au sort parmi l'ensemble des assesseurs. </a:t>
            </a:r>
          </a:p>
          <a:p>
            <a:pPr algn="just"/>
            <a:endParaRPr lang="fr-FR" altLang="fr-FR" sz="1800" dirty="0"/>
          </a:p>
          <a:p>
            <a:pPr marL="285750" indent="-285750" algn="just">
              <a:buFont typeface="Wingdings" panose="05000000000000000000" pitchFamily="2" charset="2"/>
              <a:buChar char="Ø"/>
            </a:pPr>
            <a:r>
              <a:rPr lang="fr-FR" altLang="fr-FR" sz="1800" dirty="0"/>
              <a:t>Constat que l’urne est vide. Il faut que les quatre faces soient transparentes (ne rien coller dessus). </a:t>
            </a:r>
          </a:p>
          <a:p>
            <a:pPr algn="just"/>
            <a:endParaRPr lang="fr-FR" altLang="fr-FR" sz="1800" dirty="0"/>
          </a:p>
          <a:p>
            <a:pPr marL="285750" indent="-285750" algn="just">
              <a:buFont typeface="Wingdings" panose="05000000000000000000" pitchFamily="2" charset="2"/>
              <a:buChar char="Ø"/>
            </a:pPr>
            <a:r>
              <a:rPr lang="fr-FR" altLang="fr-FR" sz="1800" dirty="0"/>
              <a:t>Vérifier que le compteur est à zéro.</a:t>
            </a:r>
          </a:p>
          <a:p>
            <a:pPr marL="285750" indent="-285750" algn="just">
              <a:buFont typeface="Wingdings" panose="05000000000000000000" pitchFamily="2" charset="2"/>
              <a:buChar char="Ø"/>
            </a:pPr>
            <a:endParaRPr lang="fr-FR" altLang="fr-FR" sz="1800" dirty="0"/>
          </a:p>
          <a:p>
            <a:pPr marL="285750" indent="-285750" algn="just">
              <a:buFont typeface="Wingdings" panose="05000000000000000000" pitchFamily="2" charset="2"/>
              <a:buChar char="Ø"/>
            </a:pPr>
            <a:r>
              <a:rPr lang="fr-FR" altLang="fr-FR" sz="1800" dirty="0"/>
              <a:t>Répartition des tâches entre membres du bureau</a:t>
            </a:r>
          </a:p>
        </p:txBody>
      </p:sp>
      <p:pic>
        <p:nvPicPr>
          <p:cNvPr id="4" name="Image 3">
            <a:extLst>
              <a:ext uri="{FF2B5EF4-FFF2-40B4-BE49-F238E27FC236}">
                <a16:creationId xmlns:a16="http://schemas.microsoft.com/office/drawing/2014/main" id="{A7AF776A-F678-6A0F-BAF7-9D8DAC90B454}"/>
              </a:ext>
            </a:extLst>
          </p:cNvPr>
          <p:cNvPicPr>
            <a:picLocks noChangeAspect="1"/>
          </p:cNvPicPr>
          <p:nvPr/>
        </p:nvPicPr>
        <p:blipFill>
          <a:blip r:embed="rId2"/>
          <a:stretch>
            <a:fillRect/>
          </a:stretch>
        </p:blipFill>
        <p:spPr>
          <a:xfrm>
            <a:off x="10323113" y="242851"/>
            <a:ext cx="1470212" cy="1778142"/>
          </a:xfrm>
          <a:prstGeom prst="rect">
            <a:avLst/>
          </a:prstGeom>
        </p:spPr>
      </p:pic>
      <p:sp>
        <p:nvSpPr>
          <p:cNvPr id="2" name="ZoneTexte 1">
            <a:extLst>
              <a:ext uri="{FF2B5EF4-FFF2-40B4-BE49-F238E27FC236}">
                <a16:creationId xmlns:a16="http://schemas.microsoft.com/office/drawing/2014/main" id="{5CB424E5-AF85-7AA8-64CC-8D708B59C3AB}"/>
              </a:ext>
            </a:extLst>
          </p:cNvPr>
          <p:cNvSpPr txBox="1"/>
          <p:nvPr/>
        </p:nvSpPr>
        <p:spPr>
          <a:xfrm>
            <a:off x="1875925" y="6557463"/>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
        <p:nvSpPr>
          <p:cNvPr id="9" name="ZoneTexte 8">
            <a:extLst>
              <a:ext uri="{FF2B5EF4-FFF2-40B4-BE49-F238E27FC236}">
                <a16:creationId xmlns:a16="http://schemas.microsoft.com/office/drawing/2014/main" id="{5DC1A63B-13A0-CB7B-ACE8-8AC18AE13B35}"/>
              </a:ext>
            </a:extLst>
          </p:cNvPr>
          <p:cNvSpPr txBox="1"/>
          <p:nvPr/>
        </p:nvSpPr>
        <p:spPr>
          <a:xfrm>
            <a:off x="8461829" y="5578518"/>
            <a:ext cx="3106057" cy="923330"/>
          </a:xfrm>
          <a:prstGeom prst="rect">
            <a:avLst/>
          </a:prstGeom>
          <a:noFill/>
          <a:ln w="38100">
            <a:solidFill>
              <a:schemeClr val="tx1"/>
            </a:solidFill>
          </a:ln>
        </p:spPr>
        <p:txBody>
          <a:bodyPr wrap="square">
            <a:spAutoFit/>
          </a:bodyPr>
          <a:lstStyle/>
          <a:p>
            <a:r>
              <a:rPr lang="fr-FR" dirty="0"/>
              <a:t>Toutes discussions des électeurs sont interdites à l'intérieur des bureaux de vote.</a:t>
            </a:r>
          </a:p>
        </p:txBody>
      </p:sp>
      <p:pic>
        <p:nvPicPr>
          <p:cNvPr id="10" name="Image 9">
            <a:extLst>
              <a:ext uri="{FF2B5EF4-FFF2-40B4-BE49-F238E27FC236}">
                <a16:creationId xmlns:a16="http://schemas.microsoft.com/office/drawing/2014/main" id="{B3B802D8-AAF2-5989-92BE-7E2C6D2A906C}"/>
              </a:ext>
            </a:extLst>
          </p:cNvPr>
          <p:cNvPicPr>
            <a:picLocks noChangeAspect="1"/>
          </p:cNvPicPr>
          <p:nvPr/>
        </p:nvPicPr>
        <p:blipFill>
          <a:blip r:embed="rId3"/>
          <a:stretch>
            <a:fillRect/>
          </a:stretch>
        </p:blipFill>
        <p:spPr>
          <a:xfrm>
            <a:off x="7522332" y="5578518"/>
            <a:ext cx="836525" cy="706975"/>
          </a:xfrm>
          <a:prstGeom prst="rect">
            <a:avLst/>
          </a:prstGeom>
        </p:spPr>
      </p:pic>
    </p:spTree>
    <p:extLst>
      <p:ext uri="{BB962C8B-B14F-4D97-AF65-F5344CB8AC3E}">
        <p14:creationId xmlns:p14="http://schemas.microsoft.com/office/powerpoint/2010/main" val="416240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animEffect transition="in" filter="fade">
                                      <p:cBhvr>
                                        <p:cTn id="3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BCA08-41A3-9EA3-513D-9B5D2657CFD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68F4DD6-3973-C73C-7BD0-1D32E4DC878E}"/>
              </a:ext>
            </a:extLst>
          </p:cNvPr>
          <p:cNvSpPr txBox="1"/>
          <p:nvPr/>
        </p:nvSpPr>
        <p:spPr>
          <a:xfrm>
            <a:off x="4156822" y="488430"/>
            <a:ext cx="6366295" cy="584775"/>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3200" b="1" dirty="0"/>
              <a:t>Contrôle d’identité des votants</a:t>
            </a:r>
          </a:p>
        </p:txBody>
      </p:sp>
      <p:sp>
        <p:nvSpPr>
          <p:cNvPr id="4" name="Espace réservé du contenu 2">
            <a:extLst>
              <a:ext uri="{FF2B5EF4-FFF2-40B4-BE49-F238E27FC236}">
                <a16:creationId xmlns:a16="http://schemas.microsoft.com/office/drawing/2014/main" id="{9E13DA51-1546-8492-8644-FCB22F57BF48}"/>
              </a:ext>
            </a:extLst>
          </p:cNvPr>
          <p:cNvSpPr txBox="1">
            <a:spLocks noChangeArrowheads="1"/>
          </p:cNvSpPr>
          <p:nvPr/>
        </p:nvSpPr>
        <p:spPr bwMode="auto">
          <a:xfrm>
            <a:off x="128587" y="1224385"/>
            <a:ext cx="11934825" cy="51451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altLang="fr-FR" sz="1600" b="1" u="sng" dirty="0"/>
              <a:t>Communes de moins de 1000 habitants</a:t>
            </a:r>
            <a:r>
              <a:rPr lang="fr-FR" altLang="fr-FR" sz="1600" b="1" dirty="0"/>
              <a:t>:</a:t>
            </a:r>
          </a:p>
          <a:p>
            <a:pPr algn="just">
              <a:buFont typeface="Wingdings" panose="05000000000000000000" pitchFamily="2" charset="2"/>
              <a:buChar char="ü"/>
            </a:pPr>
            <a:r>
              <a:rPr lang="fr-FR" sz="1600" dirty="0"/>
              <a:t>La pièce d'identité n'est pas obligatoire. Si l’électeur ne présente pas de pièce d’identité, il doit présenter sa carte électorale. En cas de doute, le président du bureau de vote peut vous demander de prouver votre identité par tout moyen.</a:t>
            </a:r>
          </a:p>
          <a:p>
            <a:pPr marL="0" indent="0" algn="just">
              <a:buNone/>
            </a:pPr>
            <a:endParaRPr lang="fr-FR" altLang="fr-FR" sz="1600" dirty="0"/>
          </a:p>
          <a:p>
            <a:pPr algn="just"/>
            <a:r>
              <a:rPr lang="fr-FR" altLang="fr-FR" sz="1600" b="1" u="sng" dirty="0"/>
              <a:t>Communes de plus de 1000 habitants</a:t>
            </a:r>
            <a:r>
              <a:rPr lang="fr-FR" altLang="fr-FR" sz="1600" b="1" dirty="0"/>
              <a:t>: </a:t>
            </a:r>
          </a:p>
          <a:p>
            <a:pPr algn="just">
              <a:buFont typeface="Wingdings" panose="05000000000000000000" pitchFamily="2" charset="2"/>
              <a:buChar char="ü"/>
            </a:pPr>
            <a:r>
              <a:rPr lang="fr-FR" altLang="fr-FR" sz="1600" dirty="0"/>
              <a:t>Contrôle avant la prise des bulletins et des enveloppes, puis avant l’introduction de l’enveloppe dans l’urne.</a:t>
            </a:r>
          </a:p>
          <a:p>
            <a:r>
              <a:rPr lang="fr-FR" sz="1600" b="1" u="sng" dirty="0"/>
              <a:t>Le justificatif d’identité périmé est-il acceptable?</a:t>
            </a:r>
          </a:p>
          <a:p>
            <a:pPr marL="0" indent="0">
              <a:buNone/>
            </a:pPr>
            <a:r>
              <a:rPr lang="fr-FR" sz="1600" i="1" dirty="0"/>
              <a:t>Une carte d'identité/passeport périmé depuis moins de 5 ans est accepté comme justificatif d'identité. </a:t>
            </a:r>
            <a:r>
              <a:rPr lang="fr-FR" sz="1600" dirty="0"/>
              <a:t>Les titres d'identité acceptés doivent être affichés dans les bureaux de vote lors de chaque élection. </a:t>
            </a:r>
          </a:p>
          <a:p>
            <a:pPr marL="0" indent="0">
              <a:buNone/>
            </a:pPr>
            <a:r>
              <a:rPr lang="fr-FR" sz="1600" u="sng" dirty="0"/>
              <a:t>Remarque</a:t>
            </a:r>
            <a:r>
              <a:rPr lang="fr-FR" sz="1600" dirty="0"/>
              <a:t> : « </a:t>
            </a:r>
            <a:r>
              <a:rPr lang="fr-FR" sz="1600" i="1" dirty="0"/>
              <a:t>En vue des prochains scrutins, les présidents des bureaux de vote seront invités par la circulaire du ministère de l'intérieur préalable aux élections qui sera adressée aux maires, à appliquer ces règles avec discernement, en particulier lorsque les traits de l'électeur sont aisément reconnaissables sur la photographie, quand bien même le titre d'identité présenté serait périmé depuis plus de cinq ans </a:t>
            </a:r>
            <a:r>
              <a:rPr lang="fr-FR" sz="1600" dirty="0"/>
              <a:t>» (</a:t>
            </a:r>
            <a:r>
              <a:rPr lang="fr-FR" sz="1600" dirty="0">
                <a:hlinkClick r:id="rId3"/>
              </a:rPr>
              <a:t>réponse ministérielle</a:t>
            </a:r>
            <a:r>
              <a:rPr lang="fr-FR" sz="1600" dirty="0"/>
              <a:t>).</a:t>
            </a:r>
            <a:endParaRPr lang="fr-FR" altLang="fr-FR" sz="1600" dirty="0"/>
          </a:p>
          <a:p>
            <a:pPr algn="just"/>
            <a:r>
              <a:rPr lang="fr-FR" altLang="fr-FR" sz="1600" b="1" dirty="0"/>
              <a:t>Deux hypothèses dans lesquelles un électeur peut voter sans être inscrit sur la liste électorale </a:t>
            </a:r>
            <a:r>
              <a:rPr lang="fr-FR" altLang="fr-FR" sz="1600" dirty="0"/>
              <a:t>:</a:t>
            </a:r>
          </a:p>
          <a:p>
            <a:pPr algn="just">
              <a:buFontTx/>
              <a:buChar char="-"/>
            </a:pPr>
            <a:r>
              <a:rPr lang="fr-FR" altLang="fr-FR" sz="1600" dirty="0"/>
              <a:t>L’électeur inscrit tardivement hors période par le juge;</a:t>
            </a:r>
          </a:p>
          <a:p>
            <a:pPr algn="just">
              <a:buFontTx/>
              <a:buChar char="-"/>
            </a:pPr>
            <a:r>
              <a:rPr lang="fr-FR" altLang="fr-FR" sz="1600" dirty="0"/>
              <a:t>L’électeur absent des listes par une erreur matérielle.</a:t>
            </a:r>
          </a:p>
          <a:p>
            <a:pPr marL="0" indent="0" algn="just">
              <a:buFont typeface="Arial" panose="020B0604020202020204" pitchFamily="34" charset="0"/>
              <a:buNone/>
            </a:pPr>
            <a:r>
              <a:rPr lang="fr-FR" altLang="fr-FR" sz="1600" dirty="0"/>
              <a:t>S’il présente une ordonnance du juge, l’électeur doit être ajouté à la liste d’électeurs du bureau de vote.</a:t>
            </a:r>
          </a:p>
        </p:txBody>
      </p:sp>
      <p:pic>
        <p:nvPicPr>
          <p:cNvPr id="5" name="Image 4">
            <a:extLst>
              <a:ext uri="{FF2B5EF4-FFF2-40B4-BE49-F238E27FC236}">
                <a16:creationId xmlns:a16="http://schemas.microsoft.com/office/drawing/2014/main" id="{EC289AA2-8507-D80C-14CC-DE295A8FB2F1}"/>
              </a:ext>
            </a:extLst>
          </p:cNvPr>
          <p:cNvPicPr>
            <a:picLocks noChangeAspect="1"/>
          </p:cNvPicPr>
          <p:nvPr/>
        </p:nvPicPr>
        <p:blipFill>
          <a:blip r:embed="rId4"/>
          <a:stretch>
            <a:fillRect/>
          </a:stretch>
        </p:blipFill>
        <p:spPr>
          <a:xfrm>
            <a:off x="10740431" y="55073"/>
            <a:ext cx="1200129" cy="1451491"/>
          </a:xfrm>
          <a:prstGeom prst="rect">
            <a:avLst/>
          </a:prstGeom>
        </p:spPr>
      </p:pic>
    </p:spTree>
    <p:extLst>
      <p:ext uri="{BB962C8B-B14F-4D97-AF65-F5344CB8AC3E}">
        <p14:creationId xmlns:p14="http://schemas.microsoft.com/office/powerpoint/2010/main" val="12208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500"/>
                                        <p:tgtEl>
                                          <p:spTgt spid="4">
                                            <p:txEl>
                                              <p:pRg st="10" end="10"/>
                                            </p:txEl>
                                          </p:spTgt>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B886-723F-6394-A705-3A89F6C356E3}"/>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40E8DAB-6119-42D0-3A43-74949E307DC1}"/>
              </a:ext>
            </a:extLst>
          </p:cNvPr>
          <p:cNvSpPr>
            <a:spLocks noGrp="1"/>
          </p:cNvSpPr>
          <p:nvPr>
            <p:ph type="title"/>
          </p:nvPr>
        </p:nvSpPr>
        <p:spPr>
          <a:xfrm>
            <a:off x="241540" y="1945226"/>
            <a:ext cx="11524890" cy="4124206"/>
          </a:xfrm>
        </p:spPr>
        <p:txBody>
          <a:bodyPr/>
          <a:lstStyle/>
          <a:p>
            <a:pPr marL="342900" marR="0" lvl="0" indent="-342900" defTabSz="914400" rtl="0" eaLnBrk="0" fontAlgn="base" latinLnBrk="0" hangingPunct="0">
              <a:lnSpc>
                <a:spcPct val="100000"/>
              </a:lnSpc>
              <a:spcBef>
                <a:spcPct val="20000"/>
              </a:spcBef>
              <a:spcAft>
                <a:spcPct val="0"/>
              </a:spcAft>
              <a:tabLst/>
              <a:defRPr/>
            </a:pPr>
            <a:r>
              <a:rPr kumimoji="0" lang="fr-FR" altLang="fr-FR" sz="1800" b="0" i="0" u="none" strike="noStrike" kern="1200" cap="none" spc="0" normalizeH="0" baseline="0" noProof="0" dirty="0">
                <a:ln>
                  <a:noFill/>
                </a:ln>
                <a:solidFill>
                  <a:prstClr val="black"/>
                </a:solidFill>
                <a:effectLst/>
                <a:uLnTx/>
                <a:uFillTx/>
                <a:latin typeface="Calibri"/>
                <a:ea typeface="+mn-ea"/>
                <a:cs typeface="+mn-cs"/>
              </a:rPr>
              <a:t>Dans les </a:t>
            </a:r>
            <a:r>
              <a:rPr kumimoji="0" lang="fr-FR" altLang="fr-FR" sz="1800" b="1" i="0" u="none" strike="noStrike" kern="1200" cap="none" spc="0" normalizeH="0" baseline="0" noProof="0" dirty="0">
                <a:ln>
                  <a:noFill/>
                </a:ln>
                <a:solidFill>
                  <a:prstClr val="black"/>
                </a:solidFill>
                <a:effectLst/>
                <a:uLnTx/>
                <a:uFillTx/>
                <a:latin typeface="Calibri"/>
                <a:ea typeface="+mn-ea"/>
                <a:cs typeface="+mn-cs"/>
              </a:rPr>
              <a:t>communes de plus de 1 000 habitants</a:t>
            </a:r>
            <a:r>
              <a:rPr kumimoji="0" lang="fr-FR" altLang="fr-FR" sz="1800" b="0" i="0" u="none" strike="noStrike" kern="1200" cap="none" spc="0" normalizeH="0" baseline="0" noProof="0" dirty="0">
                <a:ln>
                  <a:noFill/>
                </a:ln>
                <a:solidFill>
                  <a:prstClr val="black"/>
                </a:solidFill>
                <a:effectLst/>
                <a:uLnTx/>
                <a:uFillTx/>
                <a:latin typeface="Calibri"/>
                <a:ea typeface="+mn-ea"/>
                <a:cs typeface="+mn-cs"/>
              </a:rPr>
              <a:t>, l’électeur peut justifier de son identité en présentant divers documents (arrêté du 16 novembre 2018 entrant en vigueur le 1er janvier 2019 ):</a:t>
            </a:r>
            <a:br>
              <a:rPr kumimoji="0" lang="fr-FR" altLang="fr-FR" sz="18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Carte nationale d’identité ;</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Passeport ;  </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Carte d’identité de parlementaire avec photographie, délivrée par le président d’une assemblée parlementaire ;</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Carte d’identité d’élu local avec photographie, délivrée par le représentant de l’Etat ;</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Carte vitale avec photographie ;</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Carte du combattant avec photographie, délivrée par l’Office national des anciens combattants et victimes de guerre ;</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Carte d’invalidité ou carte de mobilité inclusion avec photographie ;</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Carte d’identité de fonctionnaire de l’Etat avec photographie ;</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Carte d’identité ou carte de circulation avec photographie, délivrée par les autorités militaires ;</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Permis de conduire sécurisé conforme au format « Union européenne » ;</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Permis de chasser avec photographie, délivré par l’Office national de la chasse et de la faune sauvage ;</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r>
              <a:rPr kumimoji="0" lang="fr-FR" altLang="fr-FR" sz="1600" b="0" i="0" u="none" strike="noStrike" kern="1200" cap="none" spc="0" normalizeH="0" baseline="0" noProof="0" dirty="0">
                <a:ln>
                  <a:noFill/>
                </a:ln>
                <a:solidFill>
                  <a:prstClr val="black"/>
                </a:solidFill>
                <a:effectLst/>
                <a:uLnTx/>
                <a:uFillTx/>
                <a:latin typeface="Calibri"/>
                <a:ea typeface="+mn-ea"/>
                <a:cs typeface="+mn-cs"/>
              </a:rPr>
              <a:t>Récépissé valant justification de l’identité, délivré en échange des pièces d’identité en cas de contrôle judiciaire, en application de l'article L. 224-1 du code de la sécurité intérieure.</a:t>
            </a:r>
            <a:br>
              <a:rPr kumimoji="0" lang="fr-FR" altLang="fr-FR" sz="1600" b="0" i="0" u="none" strike="noStrike" kern="1200" cap="none" spc="0" normalizeH="0" baseline="0" noProof="0" dirty="0">
                <a:ln>
                  <a:noFill/>
                </a:ln>
                <a:solidFill>
                  <a:prstClr val="black"/>
                </a:solidFill>
                <a:effectLst/>
                <a:uLnTx/>
                <a:uFillTx/>
                <a:latin typeface="Calibri"/>
                <a:ea typeface="+mn-ea"/>
                <a:cs typeface="+mn-cs"/>
              </a:rPr>
            </a:br>
            <a:endParaRPr lang="fr-FR" sz="1800" dirty="0"/>
          </a:p>
        </p:txBody>
      </p:sp>
      <p:pic>
        <p:nvPicPr>
          <p:cNvPr id="4" name="Image 3">
            <a:extLst>
              <a:ext uri="{FF2B5EF4-FFF2-40B4-BE49-F238E27FC236}">
                <a16:creationId xmlns:a16="http://schemas.microsoft.com/office/drawing/2014/main" id="{6DF24FC7-4CF0-EE23-14B3-CB7495433B1B}"/>
              </a:ext>
            </a:extLst>
          </p:cNvPr>
          <p:cNvPicPr>
            <a:picLocks noChangeAspect="1"/>
          </p:cNvPicPr>
          <p:nvPr/>
        </p:nvPicPr>
        <p:blipFill>
          <a:blip r:embed="rId2"/>
          <a:stretch>
            <a:fillRect/>
          </a:stretch>
        </p:blipFill>
        <p:spPr>
          <a:xfrm>
            <a:off x="10489675" y="64828"/>
            <a:ext cx="1470212" cy="1778142"/>
          </a:xfrm>
          <a:prstGeom prst="rect">
            <a:avLst/>
          </a:prstGeom>
        </p:spPr>
      </p:pic>
      <p:sp>
        <p:nvSpPr>
          <p:cNvPr id="3" name="ZoneTexte 2">
            <a:extLst>
              <a:ext uri="{FF2B5EF4-FFF2-40B4-BE49-F238E27FC236}">
                <a16:creationId xmlns:a16="http://schemas.microsoft.com/office/drawing/2014/main" id="{4EF00687-DCF8-2E9F-E1C4-D2BDB5ECC147}"/>
              </a:ext>
            </a:extLst>
          </p:cNvPr>
          <p:cNvSpPr txBox="1"/>
          <p:nvPr/>
        </p:nvSpPr>
        <p:spPr>
          <a:xfrm>
            <a:off x="1869955" y="6539256"/>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
        <p:nvSpPr>
          <p:cNvPr id="6" name="ZoneTexte 5">
            <a:extLst>
              <a:ext uri="{FF2B5EF4-FFF2-40B4-BE49-F238E27FC236}">
                <a16:creationId xmlns:a16="http://schemas.microsoft.com/office/drawing/2014/main" id="{B8A8CDC9-C3B2-8B22-9CAF-2B668FC12529}"/>
              </a:ext>
            </a:extLst>
          </p:cNvPr>
          <p:cNvSpPr txBox="1"/>
          <p:nvPr/>
        </p:nvSpPr>
        <p:spPr>
          <a:xfrm>
            <a:off x="4156822" y="488430"/>
            <a:ext cx="6366295" cy="584775"/>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3200" b="1" dirty="0"/>
              <a:t>Contrôle d’identité des votants</a:t>
            </a:r>
          </a:p>
        </p:txBody>
      </p:sp>
    </p:spTree>
    <p:extLst>
      <p:ext uri="{BB962C8B-B14F-4D97-AF65-F5344CB8AC3E}">
        <p14:creationId xmlns:p14="http://schemas.microsoft.com/office/powerpoint/2010/main" val="1479071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02C04-57C8-E7F1-F550-9A8B5CFDE1D1}"/>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EB342078-E96C-7C5E-4E7B-ED6771AA92CD}"/>
              </a:ext>
            </a:extLst>
          </p:cNvPr>
          <p:cNvSpPr>
            <a:spLocks noGrp="1"/>
          </p:cNvSpPr>
          <p:nvPr>
            <p:ph type="title"/>
          </p:nvPr>
        </p:nvSpPr>
        <p:spPr>
          <a:xfrm>
            <a:off x="3549165" y="1619259"/>
            <a:ext cx="5628834" cy="590931"/>
          </a:xfrm>
          <a:ln w="38100">
            <a:solidFill>
              <a:schemeClr val="tx1"/>
            </a:solidFill>
          </a:ln>
          <a:effectLst>
            <a:outerShdw blurRad="50800" dist="38100" dir="18900000" algn="bl" rotWithShape="0">
              <a:prstClr val="black">
                <a:alpha val="40000"/>
              </a:prstClr>
            </a:outerShdw>
          </a:effectLst>
        </p:spPr>
        <p:txBody>
          <a:bodyPr/>
          <a:lstStyle/>
          <a:p>
            <a:pPr algn="ctr"/>
            <a:r>
              <a:rPr lang="fr-FR" sz="3600" dirty="0"/>
              <a:t>La carte électorale</a:t>
            </a:r>
          </a:p>
        </p:txBody>
      </p:sp>
      <p:sp>
        <p:nvSpPr>
          <p:cNvPr id="3" name="ZoneTexte 2">
            <a:extLst>
              <a:ext uri="{FF2B5EF4-FFF2-40B4-BE49-F238E27FC236}">
                <a16:creationId xmlns:a16="http://schemas.microsoft.com/office/drawing/2014/main" id="{891B8FCE-6D60-2F26-F76A-C7F9C713C673}"/>
              </a:ext>
            </a:extLst>
          </p:cNvPr>
          <p:cNvSpPr txBox="1"/>
          <p:nvPr/>
        </p:nvSpPr>
        <p:spPr>
          <a:xfrm>
            <a:off x="2033248" y="2661807"/>
            <a:ext cx="8660667" cy="2677656"/>
          </a:xfrm>
          <a:prstGeom prst="rect">
            <a:avLst/>
          </a:prstGeom>
          <a:noFill/>
          <a:ln>
            <a:noFill/>
          </a:ln>
        </p:spPr>
        <p:txBody>
          <a:bodyPr wrap="square">
            <a:spAutoFit/>
          </a:bodyPr>
          <a:lstStyle/>
          <a:p>
            <a:pPr algn="just"/>
            <a:r>
              <a:rPr lang="fr-FR" altLang="fr-FR" sz="2400" dirty="0"/>
              <a:t>Pas d’obligation de présentation par l’électeur.</a:t>
            </a:r>
          </a:p>
          <a:p>
            <a:pPr algn="just"/>
            <a:endParaRPr lang="fr-FR" altLang="fr-FR" sz="2400" dirty="0"/>
          </a:p>
          <a:p>
            <a:pPr algn="just"/>
            <a:r>
              <a:rPr lang="fr-FR" altLang="fr-FR" sz="2400" dirty="0"/>
              <a:t>Si la carte électorale n’a pas été remise à l’électeur à son domicile, elle peut lui être remise lorsqu’il se rend au bureau de vote pour exprimer son suffrage. Un PV de remise est à annexer au PV des opérations électorales transmis en préfecture (R.25 Code électoral).</a:t>
            </a:r>
          </a:p>
          <a:p>
            <a:pPr algn="just"/>
            <a:endParaRPr lang="fr-FR" altLang="fr-FR" sz="2400" dirty="0"/>
          </a:p>
        </p:txBody>
      </p:sp>
      <p:pic>
        <p:nvPicPr>
          <p:cNvPr id="4" name="Image 3">
            <a:extLst>
              <a:ext uri="{FF2B5EF4-FFF2-40B4-BE49-F238E27FC236}">
                <a16:creationId xmlns:a16="http://schemas.microsoft.com/office/drawing/2014/main" id="{7F55467D-8C5B-67E7-27D3-EDA281CFA62A}"/>
              </a:ext>
            </a:extLst>
          </p:cNvPr>
          <p:cNvPicPr>
            <a:picLocks noChangeAspect="1"/>
          </p:cNvPicPr>
          <p:nvPr/>
        </p:nvPicPr>
        <p:blipFill>
          <a:blip r:embed="rId2"/>
          <a:stretch>
            <a:fillRect/>
          </a:stretch>
        </p:blipFill>
        <p:spPr>
          <a:xfrm>
            <a:off x="10618094" y="346297"/>
            <a:ext cx="1470212" cy="1778142"/>
          </a:xfrm>
          <a:prstGeom prst="rect">
            <a:avLst/>
          </a:prstGeom>
        </p:spPr>
      </p:pic>
      <p:sp>
        <p:nvSpPr>
          <p:cNvPr id="2" name="ZoneTexte 1">
            <a:extLst>
              <a:ext uri="{FF2B5EF4-FFF2-40B4-BE49-F238E27FC236}">
                <a16:creationId xmlns:a16="http://schemas.microsoft.com/office/drawing/2014/main" id="{8404CAE9-4D7F-D4A0-2BEC-EE57A4E3F819}"/>
              </a:ext>
            </a:extLst>
          </p:cNvPr>
          <p:cNvSpPr txBox="1"/>
          <p:nvPr/>
        </p:nvSpPr>
        <p:spPr>
          <a:xfrm>
            <a:off x="1885950" y="652974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131760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1CB2E-63F0-F738-92F9-5749651A806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B9BD570-EA3B-E05D-EE81-67CEE921646E}"/>
              </a:ext>
            </a:extLst>
          </p:cNvPr>
          <p:cNvSpPr txBox="1"/>
          <p:nvPr/>
        </p:nvSpPr>
        <p:spPr>
          <a:xfrm>
            <a:off x="1960067" y="1259175"/>
            <a:ext cx="6529349" cy="584775"/>
          </a:xfrm>
          <a:prstGeom prst="rect">
            <a:avLst/>
          </a:prstGeom>
          <a:noFill/>
          <a:ln w="38100">
            <a:solidFill>
              <a:schemeClr val="tx1"/>
            </a:solidFill>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wrap="square" rtlCol="0">
            <a:spAutoFit/>
          </a:bodyPr>
          <a:lstStyle/>
          <a:p>
            <a:pPr algn="ctr"/>
            <a:r>
              <a:rPr lang="fr-FR" sz="3200" b="1" dirty="0"/>
              <a:t>Les 8 étapes du vote pour l’électeur</a:t>
            </a:r>
          </a:p>
        </p:txBody>
      </p:sp>
      <p:sp>
        <p:nvSpPr>
          <p:cNvPr id="7" name="ZoneTexte 6">
            <a:extLst>
              <a:ext uri="{FF2B5EF4-FFF2-40B4-BE49-F238E27FC236}">
                <a16:creationId xmlns:a16="http://schemas.microsoft.com/office/drawing/2014/main" id="{2FF36875-68FD-0C15-B4E8-59D7F92F3724}"/>
              </a:ext>
            </a:extLst>
          </p:cNvPr>
          <p:cNvSpPr txBox="1"/>
          <p:nvPr/>
        </p:nvSpPr>
        <p:spPr>
          <a:xfrm>
            <a:off x="0" y="2095426"/>
            <a:ext cx="12192000" cy="3754874"/>
          </a:xfrm>
          <a:prstGeom prst="rect">
            <a:avLst/>
          </a:prstGeom>
          <a:noFill/>
        </p:spPr>
        <p:txBody>
          <a:bodyPr wrap="square" rtlCol="0">
            <a:spAutoFit/>
          </a:bodyPr>
          <a:lstStyle/>
          <a:p>
            <a:r>
              <a:rPr lang="fr-FR" b="0" dirty="0"/>
              <a:t>1- Il se présente devant la table de décharge</a:t>
            </a:r>
            <a:r>
              <a:rPr lang="fr-FR" dirty="0"/>
              <a:t> et </a:t>
            </a:r>
            <a:r>
              <a:rPr lang="fr-FR" b="0" dirty="0"/>
              <a:t>présente sa pièce d’identité (valable dans les communes de + de 1000 habitants)</a:t>
            </a:r>
            <a:br>
              <a:rPr lang="fr-FR" b="0" dirty="0"/>
            </a:br>
            <a:r>
              <a:rPr lang="fr-FR" b="0" dirty="0"/>
              <a:t>2- Il prend une enveloppe de scrutin</a:t>
            </a:r>
            <a:br>
              <a:rPr lang="fr-FR" b="0" dirty="0"/>
            </a:br>
            <a:r>
              <a:rPr lang="fr-FR" b="0" dirty="0"/>
              <a:t>3- Il prend au moins deux bulletins, ou aucun bulletin po</a:t>
            </a:r>
            <a:r>
              <a:rPr lang="fr-FR" dirty="0"/>
              <a:t>ur voter</a:t>
            </a:r>
            <a:br>
              <a:rPr lang="fr-FR" b="0" dirty="0"/>
            </a:br>
            <a:r>
              <a:rPr lang="fr-FR" b="0" dirty="0"/>
              <a:t>4- Il se rend seul dans l’isoloir et ne quitte PAS la salle de vote (passage dans l’isoloir obligatoire sous peine de sanction/ refus du vote)</a:t>
            </a:r>
            <a:br>
              <a:rPr lang="fr-FR" b="0" dirty="0"/>
            </a:br>
            <a:r>
              <a:rPr lang="fr-FR" b="0" dirty="0"/>
              <a:t>5- Il se présente devant la table de vote, où on vérifie une nouvelle fois son identité</a:t>
            </a:r>
            <a:br>
              <a:rPr lang="fr-FR" b="0" dirty="0"/>
            </a:br>
            <a:r>
              <a:rPr lang="fr-FR" b="0" dirty="0"/>
              <a:t>6- Il procède au vote en introduisant lui-même l’enveloppe dans l’urne</a:t>
            </a:r>
            <a:br>
              <a:rPr lang="fr-FR" b="0" dirty="0"/>
            </a:br>
            <a:r>
              <a:rPr lang="fr-FR" b="0" dirty="0"/>
              <a:t>7- Il signe la liste d’émargement. L’assesseur appose un tampon sur la carte électorale, qui n’est pas obligatoire                                   </a:t>
            </a:r>
            <a:br>
              <a:rPr lang="fr-FR" b="0" dirty="0"/>
            </a:br>
            <a:r>
              <a:rPr lang="fr-FR" b="0" dirty="0"/>
              <a:t>8- L’électeur quitte la salle de vote</a:t>
            </a:r>
          </a:p>
          <a:p>
            <a:endParaRPr lang="fr-FR" dirty="0"/>
          </a:p>
          <a:p>
            <a:r>
              <a:rPr lang="fr-FR" dirty="0"/>
              <a:t>Nota : </a:t>
            </a:r>
            <a:r>
              <a:rPr lang="fr-FR" altLang="fr-FR" dirty="0"/>
              <a:t>Durant le déroulement des opérations de vote, le PV est tenu à disposition des membres du bureau, des candidats, des délégués des candidats. Ces personnes peuvent y porter des observations ou des réclamations</a:t>
            </a:r>
            <a:r>
              <a:rPr lang="fr-FR" altLang="fr-FR" sz="2000" dirty="0"/>
              <a:t>.</a:t>
            </a:r>
          </a:p>
          <a:p>
            <a:endParaRPr lang="fr-FR" sz="2000" dirty="0"/>
          </a:p>
        </p:txBody>
      </p:sp>
      <p:pic>
        <p:nvPicPr>
          <p:cNvPr id="9" name="Image 8">
            <a:extLst>
              <a:ext uri="{FF2B5EF4-FFF2-40B4-BE49-F238E27FC236}">
                <a16:creationId xmlns:a16="http://schemas.microsoft.com/office/drawing/2014/main" id="{B1735CF0-C8EB-7DF2-B750-9964720E6F61}"/>
              </a:ext>
            </a:extLst>
          </p:cNvPr>
          <p:cNvPicPr>
            <a:picLocks noChangeAspect="1"/>
          </p:cNvPicPr>
          <p:nvPr/>
        </p:nvPicPr>
        <p:blipFill>
          <a:blip r:embed="rId2"/>
          <a:stretch>
            <a:fillRect/>
          </a:stretch>
        </p:blipFill>
        <p:spPr>
          <a:xfrm>
            <a:off x="9099176" y="376519"/>
            <a:ext cx="2895600" cy="2257116"/>
          </a:xfrm>
          <a:prstGeom prst="rect">
            <a:avLst/>
          </a:prstGeom>
        </p:spPr>
      </p:pic>
      <p:sp>
        <p:nvSpPr>
          <p:cNvPr id="3" name="ZoneTexte 2">
            <a:extLst>
              <a:ext uri="{FF2B5EF4-FFF2-40B4-BE49-F238E27FC236}">
                <a16:creationId xmlns:a16="http://schemas.microsoft.com/office/drawing/2014/main" id="{C48B45C7-4C16-58D0-3BBC-756AD2E288A0}"/>
              </a:ext>
            </a:extLst>
          </p:cNvPr>
          <p:cNvSpPr txBox="1"/>
          <p:nvPr/>
        </p:nvSpPr>
        <p:spPr>
          <a:xfrm>
            <a:off x="1828800"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pic>
        <p:nvPicPr>
          <p:cNvPr id="4" name="Image 3">
            <a:extLst>
              <a:ext uri="{FF2B5EF4-FFF2-40B4-BE49-F238E27FC236}">
                <a16:creationId xmlns:a16="http://schemas.microsoft.com/office/drawing/2014/main" id="{7C281083-E23B-F075-55BA-60464ACBBF25}"/>
              </a:ext>
            </a:extLst>
          </p:cNvPr>
          <p:cNvPicPr>
            <a:picLocks noChangeAspect="1"/>
          </p:cNvPicPr>
          <p:nvPr/>
        </p:nvPicPr>
        <p:blipFill>
          <a:blip r:embed="rId3"/>
          <a:stretch>
            <a:fillRect/>
          </a:stretch>
        </p:blipFill>
        <p:spPr>
          <a:xfrm>
            <a:off x="7419452" y="5845991"/>
            <a:ext cx="836525" cy="706975"/>
          </a:xfrm>
          <a:prstGeom prst="rect">
            <a:avLst/>
          </a:prstGeom>
        </p:spPr>
      </p:pic>
      <p:sp>
        <p:nvSpPr>
          <p:cNvPr id="5" name="ZoneTexte 4">
            <a:extLst>
              <a:ext uri="{FF2B5EF4-FFF2-40B4-BE49-F238E27FC236}">
                <a16:creationId xmlns:a16="http://schemas.microsoft.com/office/drawing/2014/main" id="{174938DB-2A5F-A318-8F2A-4E56FF3063D6}"/>
              </a:ext>
            </a:extLst>
          </p:cNvPr>
          <p:cNvSpPr txBox="1"/>
          <p:nvPr/>
        </p:nvSpPr>
        <p:spPr>
          <a:xfrm>
            <a:off x="8410796" y="5598825"/>
            <a:ext cx="3626384" cy="1200329"/>
          </a:xfrm>
          <a:prstGeom prst="rect">
            <a:avLst/>
          </a:prstGeom>
          <a:noFill/>
          <a:ln w="38100">
            <a:solidFill>
              <a:schemeClr val="tx1"/>
            </a:solidFill>
          </a:ln>
        </p:spPr>
        <p:txBody>
          <a:bodyPr wrap="square">
            <a:spAutoFit/>
          </a:bodyPr>
          <a:lstStyle/>
          <a:p>
            <a:pPr algn="ctr"/>
            <a:r>
              <a:rPr lang="fr-FR" dirty="0"/>
              <a:t>La liste d’émargement est signée après le dépôt du bulletin dans l’urne (Cons. </a:t>
            </a:r>
            <a:r>
              <a:rPr lang="fr-FR" dirty="0" err="1"/>
              <a:t>const</a:t>
            </a:r>
            <a:r>
              <a:rPr lang="fr-FR" dirty="0"/>
              <a:t>. n°2007-139 PDR).</a:t>
            </a:r>
          </a:p>
        </p:txBody>
      </p:sp>
    </p:spTree>
    <p:extLst>
      <p:ext uri="{BB962C8B-B14F-4D97-AF65-F5344CB8AC3E}">
        <p14:creationId xmlns:p14="http://schemas.microsoft.com/office/powerpoint/2010/main" val="388720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1829-373B-F6ED-A224-F880BA4C2D0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1A1B21A-7E7A-FCBF-806A-27E17E973AB5}"/>
              </a:ext>
            </a:extLst>
          </p:cNvPr>
          <p:cNvSpPr txBox="1"/>
          <p:nvPr/>
        </p:nvSpPr>
        <p:spPr>
          <a:xfrm>
            <a:off x="3976778" y="1169289"/>
            <a:ext cx="6081622" cy="584775"/>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3200" b="1" dirty="0"/>
              <a:t>La désignation des scrutateurs</a:t>
            </a:r>
          </a:p>
        </p:txBody>
      </p:sp>
      <p:sp>
        <p:nvSpPr>
          <p:cNvPr id="4" name="Espace réservé du contenu 2">
            <a:extLst>
              <a:ext uri="{FF2B5EF4-FFF2-40B4-BE49-F238E27FC236}">
                <a16:creationId xmlns:a16="http://schemas.microsoft.com/office/drawing/2014/main" id="{28604B3A-A980-7D99-6FB3-444EF4CF4F45}"/>
              </a:ext>
            </a:extLst>
          </p:cNvPr>
          <p:cNvSpPr txBox="1">
            <a:spLocks noChangeArrowheads="1"/>
          </p:cNvSpPr>
          <p:nvPr/>
        </p:nvSpPr>
        <p:spPr bwMode="auto">
          <a:xfrm>
            <a:off x="718867" y="1482872"/>
            <a:ext cx="10754265" cy="4351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fr-FR" altLang="fr-FR" sz="2000" dirty="0"/>
          </a:p>
        </p:txBody>
      </p:sp>
      <p:sp>
        <p:nvSpPr>
          <p:cNvPr id="5" name="Espace réservé du contenu 2">
            <a:extLst>
              <a:ext uri="{FF2B5EF4-FFF2-40B4-BE49-F238E27FC236}">
                <a16:creationId xmlns:a16="http://schemas.microsoft.com/office/drawing/2014/main" id="{C24A0E51-932E-AE1F-31C5-06B92AC4C873}"/>
              </a:ext>
            </a:extLst>
          </p:cNvPr>
          <p:cNvSpPr txBox="1">
            <a:spLocks noChangeArrowheads="1"/>
          </p:cNvSpPr>
          <p:nvPr/>
        </p:nvSpPr>
        <p:spPr bwMode="auto">
          <a:xfrm>
            <a:off x="522582" y="2067647"/>
            <a:ext cx="10754265" cy="3621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fr-FR" altLang="fr-FR" sz="1800" dirty="0"/>
              <a:t>Il faut déterminer le nombre de tables de dépouillement, qui ne peut être supérieur au nombre d’isoloirs. Il peut y avoir autant de tables de dépouillement que d’isoloirs. </a:t>
            </a:r>
          </a:p>
          <a:p>
            <a:pPr algn="just">
              <a:buFont typeface="Wingdings" panose="05000000000000000000" pitchFamily="2" charset="2"/>
              <a:buChar char="Ø"/>
            </a:pPr>
            <a:r>
              <a:rPr lang="fr-FR" altLang="fr-FR" sz="1800" dirty="0"/>
              <a:t>Le dépouillement est opéré par des scrutateurs, sous la surveillance des membres du bureau. </a:t>
            </a:r>
          </a:p>
          <a:p>
            <a:pPr algn="just">
              <a:buFont typeface="Wingdings" panose="05000000000000000000" pitchFamily="2" charset="2"/>
              <a:buChar char="Ø"/>
            </a:pPr>
            <a:r>
              <a:rPr lang="fr-FR" altLang="fr-FR" sz="1800" dirty="0"/>
              <a:t>Désignation parmi les électeurs présents dans le bureau, pendant le déroulement du scrutin. Leurs noms, prénoms et date de naissance sont communiqués au président du bureau au moins une heure avant la clôture du scrutin. </a:t>
            </a:r>
          </a:p>
          <a:p>
            <a:pPr algn="just">
              <a:buFont typeface="Wingdings" panose="05000000000000000000" pitchFamily="2" charset="2"/>
              <a:buChar char="Ø"/>
            </a:pPr>
            <a:r>
              <a:rPr lang="fr-FR" altLang="fr-FR" sz="1800" dirty="0"/>
              <a:t>A défaut, le bureau recherchera des volontaires parmi les électeurs présents pour assurer ces fonctions. </a:t>
            </a:r>
          </a:p>
          <a:p>
            <a:pPr algn="just">
              <a:buFont typeface="Wingdings" panose="05000000000000000000" pitchFamily="2" charset="2"/>
              <a:buChar char="Ø"/>
            </a:pPr>
            <a:r>
              <a:rPr lang="fr-FR" altLang="fr-FR" sz="1800" dirty="0"/>
              <a:t>A défaut de scrutateurs en nombre suffisant, les membres du bureau de vote peuvent devoir y participer, pour pouvoir organiser au moins une table de dépouillement. </a:t>
            </a:r>
          </a:p>
          <a:p>
            <a:pPr algn="just">
              <a:buFont typeface="Wingdings" panose="05000000000000000000" pitchFamily="2" charset="2"/>
              <a:buChar char="Ø"/>
            </a:pPr>
            <a:r>
              <a:rPr lang="fr-FR" altLang="fr-FR" sz="1800" dirty="0"/>
              <a:t>Les personnes désignées en qualité de scrutateur doivent savoir lire et écrire le français. </a:t>
            </a:r>
          </a:p>
          <a:p>
            <a:pPr algn="just">
              <a:buFont typeface="Wingdings" panose="05000000000000000000" pitchFamily="2" charset="2"/>
              <a:buChar char="Ø"/>
            </a:pPr>
            <a:r>
              <a:rPr lang="fr-FR" altLang="fr-FR" sz="1800" dirty="0"/>
              <a:t>Ils sont désignés et affectés aux tables de dépouillement (4 scrutateurs </a:t>
            </a:r>
            <a:r>
              <a:rPr lang="fr-FR" altLang="fr-FR" sz="1800"/>
              <a:t>par table). </a:t>
            </a:r>
            <a:endParaRPr lang="fr-FR" altLang="fr-FR" sz="1800" dirty="0"/>
          </a:p>
          <a:p>
            <a:pPr algn="just">
              <a:buFont typeface="Wingdings" panose="05000000000000000000" pitchFamily="2" charset="2"/>
              <a:buChar char="Ø"/>
            </a:pPr>
            <a:endParaRPr lang="fr-FR" altLang="fr-FR" sz="2000" dirty="0"/>
          </a:p>
        </p:txBody>
      </p:sp>
      <p:pic>
        <p:nvPicPr>
          <p:cNvPr id="6" name="Image 5">
            <a:extLst>
              <a:ext uri="{FF2B5EF4-FFF2-40B4-BE49-F238E27FC236}">
                <a16:creationId xmlns:a16="http://schemas.microsoft.com/office/drawing/2014/main" id="{D28E1803-571C-2307-1772-35C430D0AA94}"/>
              </a:ext>
            </a:extLst>
          </p:cNvPr>
          <p:cNvPicPr>
            <a:picLocks noChangeAspect="1"/>
          </p:cNvPicPr>
          <p:nvPr/>
        </p:nvPicPr>
        <p:blipFill>
          <a:blip r:embed="rId2"/>
          <a:stretch>
            <a:fillRect/>
          </a:stretch>
        </p:blipFill>
        <p:spPr>
          <a:xfrm>
            <a:off x="10598513" y="33791"/>
            <a:ext cx="1367243" cy="1653607"/>
          </a:xfrm>
          <a:prstGeom prst="rect">
            <a:avLst/>
          </a:prstGeom>
        </p:spPr>
      </p:pic>
      <p:sp>
        <p:nvSpPr>
          <p:cNvPr id="3" name="ZoneTexte 2">
            <a:extLst>
              <a:ext uri="{FF2B5EF4-FFF2-40B4-BE49-F238E27FC236}">
                <a16:creationId xmlns:a16="http://schemas.microsoft.com/office/drawing/2014/main" id="{7D56CA4A-4BDE-FACF-D7CB-EB1E040FCD0A}"/>
              </a:ext>
            </a:extLst>
          </p:cNvPr>
          <p:cNvSpPr txBox="1"/>
          <p:nvPr/>
        </p:nvSpPr>
        <p:spPr>
          <a:xfrm>
            <a:off x="1905000" y="6570293"/>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pic>
        <p:nvPicPr>
          <p:cNvPr id="7" name="Image 6">
            <a:extLst>
              <a:ext uri="{FF2B5EF4-FFF2-40B4-BE49-F238E27FC236}">
                <a16:creationId xmlns:a16="http://schemas.microsoft.com/office/drawing/2014/main" id="{F2895BC1-5375-C5AA-9733-F3313A18D6B8}"/>
              </a:ext>
            </a:extLst>
          </p:cNvPr>
          <p:cNvPicPr>
            <a:picLocks noChangeAspect="1"/>
          </p:cNvPicPr>
          <p:nvPr/>
        </p:nvPicPr>
        <p:blipFill>
          <a:blip r:embed="rId3"/>
          <a:stretch>
            <a:fillRect/>
          </a:stretch>
        </p:blipFill>
        <p:spPr>
          <a:xfrm>
            <a:off x="7522332" y="5578518"/>
            <a:ext cx="836525" cy="706975"/>
          </a:xfrm>
          <a:prstGeom prst="rect">
            <a:avLst/>
          </a:prstGeom>
        </p:spPr>
      </p:pic>
      <p:sp>
        <p:nvSpPr>
          <p:cNvPr id="8" name="ZoneTexte 7">
            <a:extLst>
              <a:ext uri="{FF2B5EF4-FFF2-40B4-BE49-F238E27FC236}">
                <a16:creationId xmlns:a16="http://schemas.microsoft.com/office/drawing/2014/main" id="{9DFB35DF-02E5-9983-A13F-625AA69F9BCC}"/>
              </a:ext>
            </a:extLst>
          </p:cNvPr>
          <p:cNvSpPr txBox="1"/>
          <p:nvPr/>
        </p:nvSpPr>
        <p:spPr>
          <a:xfrm>
            <a:off x="8461829" y="5578518"/>
            <a:ext cx="3106057" cy="923330"/>
          </a:xfrm>
          <a:prstGeom prst="rect">
            <a:avLst/>
          </a:prstGeom>
          <a:noFill/>
          <a:ln w="38100">
            <a:solidFill>
              <a:schemeClr val="tx1"/>
            </a:solidFill>
          </a:ln>
        </p:spPr>
        <p:txBody>
          <a:bodyPr wrap="square">
            <a:spAutoFit/>
          </a:bodyPr>
          <a:lstStyle/>
          <a:p>
            <a:r>
              <a:rPr lang="fr-FR" dirty="0">
                <a:solidFill>
                  <a:schemeClr val="accent6"/>
                </a:solidFill>
              </a:rPr>
              <a:t>Séparer les membres d’une même famille (couples, parents/enfants)</a:t>
            </a:r>
          </a:p>
        </p:txBody>
      </p:sp>
    </p:spTree>
    <p:extLst>
      <p:ext uri="{BB962C8B-B14F-4D97-AF65-F5344CB8AC3E}">
        <p14:creationId xmlns:p14="http://schemas.microsoft.com/office/powerpoint/2010/main" val="490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A7A2D-DFC2-D4E8-BEC1-AA0AB953236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414F6623-DC61-DFD6-4676-15E1A600BB07}"/>
              </a:ext>
            </a:extLst>
          </p:cNvPr>
          <p:cNvSpPr txBox="1"/>
          <p:nvPr/>
        </p:nvSpPr>
        <p:spPr>
          <a:xfrm>
            <a:off x="4392705" y="461476"/>
            <a:ext cx="5735720" cy="646331"/>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3600" b="1" dirty="0"/>
              <a:t>La clôture du scrutin</a:t>
            </a:r>
          </a:p>
        </p:txBody>
      </p:sp>
      <p:sp>
        <p:nvSpPr>
          <p:cNvPr id="4" name="Espace réservé du contenu 2">
            <a:extLst>
              <a:ext uri="{FF2B5EF4-FFF2-40B4-BE49-F238E27FC236}">
                <a16:creationId xmlns:a16="http://schemas.microsoft.com/office/drawing/2014/main" id="{0B8DFCCD-8083-0D85-41D9-736E010369E1}"/>
              </a:ext>
            </a:extLst>
          </p:cNvPr>
          <p:cNvSpPr txBox="1">
            <a:spLocks noChangeArrowheads="1"/>
          </p:cNvSpPr>
          <p:nvPr/>
        </p:nvSpPr>
        <p:spPr bwMode="auto">
          <a:xfrm>
            <a:off x="893984" y="1573077"/>
            <a:ext cx="10002616" cy="48234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fr-FR" altLang="fr-FR" sz="1800" dirty="0"/>
              <a:t>Le Président du bureau constate publiquement et mentionne au PV l’heure de clôture du scrutin. Aucun vote ne peut être reçu après la déclaration de clôture. </a:t>
            </a:r>
          </a:p>
          <a:p>
            <a:pPr algn="just">
              <a:buFont typeface="Wingdings" panose="05000000000000000000" pitchFamily="2" charset="2"/>
              <a:buChar char="Ø"/>
            </a:pPr>
            <a:r>
              <a:rPr lang="fr-FR" altLang="fr-FR" sz="1800" dirty="0"/>
              <a:t>Cependant, s’il y a encore des électeurs dans la salle, ils ont la possibilité de voter mais de nouveaux électeurs ne peuvent pas entrer dans la salle de vote.</a:t>
            </a:r>
          </a:p>
          <a:p>
            <a:pPr algn="just">
              <a:buFont typeface="Wingdings" panose="05000000000000000000" pitchFamily="2" charset="2"/>
              <a:buChar char="Ø"/>
            </a:pPr>
            <a:r>
              <a:rPr lang="fr-FR" altLang="fr-FR" sz="1800" dirty="0"/>
              <a:t>Il est recommandé, que la table de décharge soit dépouillée des enveloppes et bulletins y étant encore présents et amenés hors de portée des personnes qui assisteront au dépouillement. De même, seront retirés des isoloirs et/ou de la corbeille à proximité les bulletins qui peuvent encore y avoir été laissés.</a:t>
            </a:r>
          </a:p>
          <a:p>
            <a:pPr algn="just">
              <a:buFont typeface="Wingdings" panose="05000000000000000000" pitchFamily="2" charset="2"/>
              <a:buChar char="Ø"/>
            </a:pPr>
            <a:r>
              <a:rPr lang="fr-FR" altLang="fr-FR" sz="1800" dirty="0"/>
              <a:t>Le dernier électeur ayant exprimé son suffrage, les membres du bureau de vote signent la liste d’émargement qui est alors arrêtée. </a:t>
            </a:r>
          </a:p>
          <a:p>
            <a:pPr algn="just">
              <a:buFont typeface="Wingdings" panose="05000000000000000000" pitchFamily="2" charset="2"/>
              <a:buChar char="Ø"/>
            </a:pPr>
            <a:r>
              <a:rPr lang="fr-FR" altLang="fr-FR" sz="1800" dirty="0"/>
              <a:t>Ensuite, les membres du bureau décomptent les émargements et mention du nombre d’émargements est portée au procès-verbal comptage des émargements (mention au PV des opérations électorales). </a:t>
            </a:r>
            <a:endParaRPr lang="fr-FR" altLang="fr-FR" sz="1800" b="1" u="sng" dirty="0"/>
          </a:p>
          <a:p>
            <a:pPr marL="180975" indent="0" algn="just">
              <a:buNone/>
            </a:pPr>
            <a:r>
              <a:rPr lang="fr-FR" altLang="fr-FR" sz="1800" b="1" u="sng" dirty="0"/>
              <a:t>Rappel</a:t>
            </a:r>
            <a:r>
              <a:rPr lang="fr-FR" altLang="fr-FR" sz="1800" b="1" dirty="0"/>
              <a:t>: les membres du bureau de vote ne peuvent pas partir au moment de la clôture du scrutin, d’autres documents sont à signer pendant/après le dépouillement. </a:t>
            </a:r>
          </a:p>
        </p:txBody>
      </p:sp>
      <p:pic>
        <p:nvPicPr>
          <p:cNvPr id="6" name="Image 5">
            <a:extLst>
              <a:ext uri="{FF2B5EF4-FFF2-40B4-BE49-F238E27FC236}">
                <a16:creationId xmlns:a16="http://schemas.microsoft.com/office/drawing/2014/main" id="{BDCE8CB1-68BD-D2DE-310A-F7D14EA9BDF5}"/>
              </a:ext>
            </a:extLst>
          </p:cNvPr>
          <p:cNvPicPr>
            <a:picLocks noChangeAspect="1"/>
          </p:cNvPicPr>
          <p:nvPr/>
        </p:nvPicPr>
        <p:blipFill>
          <a:blip r:embed="rId2"/>
          <a:stretch>
            <a:fillRect/>
          </a:stretch>
        </p:blipFill>
        <p:spPr>
          <a:xfrm>
            <a:off x="10721788" y="-134470"/>
            <a:ext cx="1470212" cy="1778142"/>
          </a:xfrm>
          <a:prstGeom prst="rect">
            <a:avLst/>
          </a:prstGeom>
        </p:spPr>
      </p:pic>
      <p:sp>
        <p:nvSpPr>
          <p:cNvPr id="3" name="ZoneTexte 2">
            <a:extLst>
              <a:ext uri="{FF2B5EF4-FFF2-40B4-BE49-F238E27FC236}">
                <a16:creationId xmlns:a16="http://schemas.microsoft.com/office/drawing/2014/main" id="{50725A82-6851-3598-65E2-2DD0F53339E3}"/>
              </a:ext>
            </a:extLst>
          </p:cNvPr>
          <p:cNvSpPr txBox="1"/>
          <p:nvPr/>
        </p:nvSpPr>
        <p:spPr>
          <a:xfrm>
            <a:off x="1885950"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80469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52D074E-01EE-4F95-5284-2F6699FF65F0}"/>
              </a:ext>
            </a:extLst>
          </p:cNvPr>
          <p:cNvSpPr txBox="1"/>
          <p:nvPr/>
        </p:nvSpPr>
        <p:spPr>
          <a:xfrm>
            <a:off x="1876425" y="2783651"/>
            <a:ext cx="8734425" cy="2585323"/>
          </a:xfrm>
          <a:prstGeom prst="rect">
            <a:avLst/>
          </a:prstGeom>
          <a:noFill/>
        </p:spPr>
        <p:txBody>
          <a:bodyPr wrap="square">
            <a:spAutoFit/>
          </a:bodyPr>
          <a:lstStyle/>
          <a:p>
            <a:pPr algn="just"/>
            <a:r>
              <a:rPr lang="fr-FR" sz="1800" b="0" dirty="0"/>
              <a:t>Les résultats sont arrêtés par chaque bureau et les pièces annexes ne peuvent en aucun cas être modifiés. </a:t>
            </a:r>
          </a:p>
          <a:p>
            <a:pPr algn="just"/>
            <a:r>
              <a:rPr lang="fr-FR" sz="1800" b="0" dirty="0"/>
              <a:t>Un PV récapitulatif est établi en double exemplaire en présence des électeurs. </a:t>
            </a:r>
          </a:p>
          <a:p>
            <a:pPr algn="just"/>
            <a:endParaRPr lang="fr-FR" dirty="0"/>
          </a:p>
          <a:p>
            <a:pPr algn="just"/>
            <a:r>
              <a:rPr lang="fr-FR" sz="1800" b="0" dirty="0"/>
              <a:t>Il est signé par les membres du bureau centralisateur, les délégués des candidats, des binômes de candidats ou des listes dûment habilités auprès de celui-ci et les présidents des autres bureaux. </a:t>
            </a:r>
          </a:p>
          <a:p>
            <a:pPr algn="just"/>
            <a:endParaRPr lang="fr-FR" sz="1800" b="0" dirty="0"/>
          </a:p>
          <a:p>
            <a:pPr algn="just"/>
            <a:r>
              <a:rPr lang="fr-FR" sz="1800" b="0" dirty="0"/>
              <a:t>Le résultat est alors proclamé publiquement par le président du bureau centralisateur.</a:t>
            </a:r>
          </a:p>
        </p:txBody>
      </p:sp>
      <p:sp>
        <p:nvSpPr>
          <p:cNvPr id="8" name="ZoneTexte 7">
            <a:extLst>
              <a:ext uri="{FF2B5EF4-FFF2-40B4-BE49-F238E27FC236}">
                <a16:creationId xmlns:a16="http://schemas.microsoft.com/office/drawing/2014/main" id="{44033E3B-75E2-0D7F-EEB1-D9E993DC7B28}"/>
              </a:ext>
            </a:extLst>
          </p:cNvPr>
          <p:cNvSpPr txBox="1"/>
          <p:nvPr/>
        </p:nvSpPr>
        <p:spPr>
          <a:xfrm>
            <a:off x="1028700" y="1866900"/>
            <a:ext cx="10610850" cy="461665"/>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r>
              <a:rPr lang="fr-FR" sz="2400" b="1" dirty="0"/>
              <a:t>La clôture du scrutin, s’il y a plusieurs bureaux au sein de la collectivité…</a:t>
            </a:r>
          </a:p>
        </p:txBody>
      </p:sp>
      <p:sp>
        <p:nvSpPr>
          <p:cNvPr id="2" name="ZoneTexte 1">
            <a:extLst>
              <a:ext uri="{FF2B5EF4-FFF2-40B4-BE49-F238E27FC236}">
                <a16:creationId xmlns:a16="http://schemas.microsoft.com/office/drawing/2014/main" id="{68604915-C722-B622-48AC-8154315F4E4B}"/>
              </a:ext>
            </a:extLst>
          </p:cNvPr>
          <p:cNvSpPr txBox="1"/>
          <p:nvPr/>
        </p:nvSpPr>
        <p:spPr>
          <a:xfrm>
            <a:off x="1876425"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78091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7FA5D-4227-4C27-5CA9-6CF6AAC7976D}"/>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BBAA2167-2A67-F308-79E1-AC8ADB94FD59}"/>
              </a:ext>
            </a:extLst>
          </p:cNvPr>
          <p:cNvSpPr txBox="1"/>
          <p:nvPr/>
        </p:nvSpPr>
        <p:spPr>
          <a:xfrm>
            <a:off x="0" y="1143000"/>
            <a:ext cx="11452860" cy="3416320"/>
          </a:xfrm>
          <a:prstGeom prst="rect">
            <a:avLst/>
          </a:prstGeom>
          <a:noFill/>
        </p:spPr>
        <p:txBody>
          <a:bodyPr wrap="square">
            <a:spAutoFit/>
          </a:bodyPr>
          <a:lstStyle/>
          <a:p>
            <a:pPr algn="just"/>
            <a:endParaRPr lang="fr-FR" u="sng" dirty="0">
              <a:latin typeface="+mj-lt"/>
            </a:endParaRPr>
          </a:p>
          <a:p>
            <a:pPr algn="just"/>
            <a:r>
              <a:rPr lang="fr-FR" u="sng" dirty="0">
                <a:latin typeface="+mj-lt"/>
              </a:rPr>
              <a:t>Si aucune liste de candidats est déposée :</a:t>
            </a:r>
          </a:p>
          <a:p>
            <a:pPr algn="just"/>
            <a:endParaRPr lang="fr-FR" dirty="0">
              <a:latin typeface="+mj-lt"/>
            </a:endParaRPr>
          </a:p>
          <a:p>
            <a:pPr algn="just"/>
            <a:r>
              <a:rPr lang="fr-FR" dirty="0">
                <a:latin typeface="+mj-lt"/>
              </a:rPr>
              <a:t>Application des articles L. 2121-35 et suivants du CGCT = </a:t>
            </a:r>
          </a:p>
          <a:p>
            <a:endParaRPr lang="fr-FR" dirty="0">
              <a:latin typeface="+mj-lt"/>
            </a:endParaRPr>
          </a:p>
          <a:p>
            <a:pPr marL="342900" indent="-342900">
              <a:buAutoNum type="arabicPeriod"/>
            </a:pPr>
            <a:r>
              <a:rPr lang="fr-FR" dirty="0">
                <a:latin typeface="+mj-lt"/>
              </a:rPr>
              <a:t>Une délégation spéciale est nommée par décision du Préfet dans un délai de 8 jours suivant la date du 1er tour. Elle sera composée de trois membres. Les pouvoirs de la délégation sont limités aux actes de pure administration conservatoire et urgente. </a:t>
            </a:r>
          </a:p>
          <a:p>
            <a:pPr marL="342900" indent="-342900">
              <a:buAutoNum type="arabicPeriod"/>
            </a:pPr>
            <a:endParaRPr lang="fr-FR" dirty="0">
              <a:latin typeface="+mj-lt"/>
            </a:endParaRPr>
          </a:p>
          <a:p>
            <a:pPr marL="342900" indent="-342900">
              <a:buAutoNum type="arabicPeriod"/>
            </a:pPr>
            <a:r>
              <a:rPr lang="fr-FR" dirty="0">
                <a:latin typeface="+mj-lt"/>
              </a:rPr>
              <a:t>De nouvelles élections complémentaires seront organisées dans un délai de 3 mois. </a:t>
            </a:r>
          </a:p>
          <a:p>
            <a:pPr algn="just"/>
            <a:br>
              <a:rPr lang="fr-FR" dirty="0">
                <a:latin typeface="+mj-lt"/>
              </a:rPr>
            </a:br>
            <a:endParaRPr lang="fr-FR" dirty="0">
              <a:latin typeface="+mj-lt"/>
            </a:endParaRPr>
          </a:p>
        </p:txBody>
      </p:sp>
      <p:sp>
        <p:nvSpPr>
          <p:cNvPr id="8" name="ZoneTexte 7">
            <a:extLst>
              <a:ext uri="{FF2B5EF4-FFF2-40B4-BE49-F238E27FC236}">
                <a16:creationId xmlns:a16="http://schemas.microsoft.com/office/drawing/2014/main" id="{421373BA-D49F-60B2-36C6-152A3A31F1B6}"/>
              </a:ext>
            </a:extLst>
          </p:cNvPr>
          <p:cNvSpPr txBox="1"/>
          <p:nvPr/>
        </p:nvSpPr>
        <p:spPr>
          <a:xfrm>
            <a:off x="5399314" y="537029"/>
            <a:ext cx="3077029" cy="523220"/>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2800" dirty="0"/>
              <a:t>Introduction</a:t>
            </a:r>
          </a:p>
        </p:txBody>
      </p:sp>
    </p:spTree>
    <p:extLst>
      <p:ext uri="{BB962C8B-B14F-4D97-AF65-F5344CB8AC3E}">
        <p14:creationId xmlns:p14="http://schemas.microsoft.com/office/powerpoint/2010/main" val="3816956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40F55-8B8E-4832-4316-7B5BDD7B9E61}"/>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6C3D4CD4-1CB6-FCE4-5018-03041D7B9772}"/>
              </a:ext>
            </a:extLst>
          </p:cNvPr>
          <p:cNvSpPr txBox="1"/>
          <p:nvPr/>
        </p:nvSpPr>
        <p:spPr>
          <a:xfrm>
            <a:off x="2885241" y="1508342"/>
            <a:ext cx="6800799" cy="707886"/>
          </a:xfrm>
          <a:prstGeom prst="rect">
            <a:avLst/>
          </a:prstGeom>
          <a:noFill/>
          <a:ln w="38100">
            <a:solidFill>
              <a:srgbClr val="F2B017"/>
            </a:solidFill>
          </a:ln>
          <a:effectLst>
            <a:outerShdw blurRad="50800" dist="38100" dir="18900000" algn="bl" rotWithShape="0">
              <a:prstClr val="black">
                <a:alpha val="40000"/>
              </a:prstClr>
            </a:outerShdw>
          </a:effectLst>
        </p:spPr>
        <p:txBody>
          <a:bodyPr wrap="square" rtlCol="0">
            <a:spAutoFit/>
          </a:bodyPr>
          <a:lstStyle/>
          <a:p>
            <a:pPr algn="ctr"/>
            <a:r>
              <a:rPr lang="fr-FR" sz="4000" dirty="0">
                <a:solidFill>
                  <a:srgbClr val="F2B017"/>
                </a:solidFill>
              </a:rPr>
              <a:t>3) Le dépouillement</a:t>
            </a:r>
          </a:p>
        </p:txBody>
      </p:sp>
      <p:sp>
        <p:nvSpPr>
          <p:cNvPr id="4" name="Espace réservé du contenu 2">
            <a:extLst>
              <a:ext uri="{FF2B5EF4-FFF2-40B4-BE49-F238E27FC236}">
                <a16:creationId xmlns:a16="http://schemas.microsoft.com/office/drawing/2014/main" id="{AD9A63F0-D988-6347-DBF1-69EBC5A73B28}"/>
              </a:ext>
            </a:extLst>
          </p:cNvPr>
          <p:cNvSpPr txBox="1">
            <a:spLocks noChangeArrowheads="1"/>
          </p:cNvSpPr>
          <p:nvPr/>
        </p:nvSpPr>
        <p:spPr bwMode="auto">
          <a:xfrm>
            <a:off x="4068765" y="2835136"/>
            <a:ext cx="4791150" cy="25145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1200"/>
              </a:spcAft>
              <a:buFont typeface="Wingdings" panose="05000000000000000000" pitchFamily="2" charset="2"/>
              <a:buChar char="Ø"/>
            </a:pPr>
            <a:r>
              <a:rPr lang="fr-FR" altLang="fr-FR" sz="2000" dirty="0"/>
              <a:t>L’ouverture de l’urne</a:t>
            </a:r>
          </a:p>
          <a:p>
            <a:pPr algn="just">
              <a:spcBef>
                <a:spcPts val="1200"/>
              </a:spcBef>
              <a:spcAft>
                <a:spcPts val="1200"/>
              </a:spcAft>
              <a:buFont typeface="Wingdings" panose="05000000000000000000" pitchFamily="2" charset="2"/>
              <a:buChar char="Ø"/>
            </a:pPr>
            <a:r>
              <a:rPr lang="fr-FR" altLang="fr-FR" sz="2000" dirty="0"/>
              <a:t>Les étapes du dépouillement</a:t>
            </a:r>
          </a:p>
          <a:p>
            <a:pPr algn="just">
              <a:spcBef>
                <a:spcPts val="1200"/>
              </a:spcBef>
              <a:spcAft>
                <a:spcPts val="1200"/>
              </a:spcAft>
              <a:buFont typeface="Wingdings" panose="05000000000000000000" pitchFamily="2" charset="2"/>
              <a:buChar char="Ø"/>
            </a:pPr>
            <a:r>
              <a:rPr lang="fr-FR" altLang="fr-FR" sz="2000" dirty="0"/>
              <a:t>La finalisation du procès-verbal</a:t>
            </a:r>
          </a:p>
        </p:txBody>
      </p:sp>
      <p:pic>
        <p:nvPicPr>
          <p:cNvPr id="5" name="Image 4">
            <a:extLst>
              <a:ext uri="{FF2B5EF4-FFF2-40B4-BE49-F238E27FC236}">
                <a16:creationId xmlns:a16="http://schemas.microsoft.com/office/drawing/2014/main" id="{90BF2E95-0010-6E99-6495-1918400AEAB9}"/>
              </a:ext>
            </a:extLst>
          </p:cNvPr>
          <p:cNvPicPr>
            <a:picLocks noChangeAspect="1"/>
          </p:cNvPicPr>
          <p:nvPr/>
        </p:nvPicPr>
        <p:blipFill>
          <a:blip r:embed="rId2"/>
          <a:stretch>
            <a:fillRect/>
          </a:stretch>
        </p:blipFill>
        <p:spPr>
          <a:xfrm>
            <a:off x="10514398" y="249550"/>
            <a:ext cx="1470212" cy="1778142"/>
          </a:xfrm>
          <a:prstGeom prst="rect">
            <a:avLst/>
          </a:prstGeom>
        </p:spPr>
      </p:pic>
      <p:sp>
        <p:nvSpPr>
          <p:cNvPr id="3" name="ZoneTexte 2">
            <a:extLst>
              <a:ext uri="{FF2B5EF4-FFF2-40B4-BE49-F238E27FC236}">
                <a16:creationId xmlns:a16="http://schemas.microsoft.com/office/drawing/2014/main" id="{05C46A43-4F42-C97A-F620-DEDDBD775E07}"/>
              </a:ext>
            </a:extLst>
          </p:cNvPr>
          <p:cNvSpPr txBox="1"/>
          <p:nvPr/>
        </p:nvSpPr>
        <p:spPr>
          <a:xfrm>
            <a:off x="1885950"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10890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632B-DEAF-F9CA-60E2-08F7A7BF310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6BE836B-9E38-101D-7F8A-2D07060901C2}"/>
              </a:ext>
            </a:extLst>
          </p:cNvPr>
          <p:cNvSpPr>
            <a:spLocks noGrp="1"/>
          </p:cNvSpPr>
          <p:nvPr>
            <p:ph type="title"/>
          </p:nvPr>
        </p:nvSpPr>
        <p:spPr>
          <a:xfrm>
            <a:off x="3547360" y="1019556"/>
            <a:ext cx="7013190" cy="590931"/>
          </a:xfrm>
          <a:ln w="38100">
            <a:solidFill>
              <a:schemeClr val="tx1"/>
            </a:solidFill>
          </a:ln>
          <a:effectLst>
            <a:outerShdw blurRad="50800" dist="38100" dir="18900000" algn="bl" rotWithShape="0">
              <a:prstClr val="black">
                <a:alpha val="40000"/>
              </a:prstClr>
            </a:outerShdw>
          </a:effectLst>
        </p:spPr>
        <p:txBody>
          <a:bodyPr/>
          <a:lstStyle/>
          <a:p>
            <a:pPr algn="ctr"/>
            <a:r>
              <a:rPr lang="fr-FR" sz="3600" dirty="0"/>
              <a:t>L’ouverture de l’urne</a:t>
            </a:r>
          </a:p>
        </p:txBody>
      </p:sp>
      <p:sp>
        <p:nvSpPr>
          <p:cNvPr id="3" name="ZoneTexte 2">
            <a:extLst>
              <a:ext uri="{FF2B5EF4-FFF2-40B4-BE49-F238E27FC236}">
                <a16:creationId xmlns:a16="http://schemas.microsoft.com/office/drawing/2014/main" id="{6C9A8788-8DDA-AEEC-9036-1B69B8146C9C}"/>
              </a:ext>
            </a:extLst>
          </p:cNvPr>
          <p:cNvSpPr txBox="1"/>
          <p:nvPr/>
        </p:nvSpPr>
        <p:spPr>
          <a:xfrm>
            <a:off x="161924" y="1795342"/>
            <a:ext cx="11964087" cy="3139321"/>
          </a:xfrm>
          <a:prstGeom prst="rect">
            <a:avLst/>
          </a:prstGeom>
          <a:noFill/>
          <a:ln>
            <a:solidFill>
              <a:schemeClr val="tx1"/>
            </a:solidFill>
          </a:ln>
        </p:spPr>
        <p:txBody>
          <a:bodyPr wrap="square">
            <a:spAutoFit/>
          </a:bodyPr>
          <a:lstStyle/>
          <a:p>
            <a:pPr marL="342900" indent="-342900" algn="just">
              <a:buFont typeface="Wingdings" panose="05000000000000000000" pitchFamily="2" charset="2"/>
              <a:buChar char="q"/>
            </a:pPr>
            <a:r>
              <a:rPr lang="fr-FR" altLang="fr-FR" dirty="0"/>
              <a:t>Avant l’ouverture de l’urne, la liste d’émargement doit être signée par tous les membres présents du Bureau de vote. </a:t>
            </a:r>
          </a:p>
          <a:p>
            <a:pPr marL="342900" indent="-342900" algn="just">
              <a:buFont typeface="Wingdings" panose="05000000000000000000" pitchFamily="2" charset="2"/>
              <a:buChar char="q"/>
            </a:pPr>
            <a:r>
              <a:rPr lang="fr-FR" altLang="fr-FR" dirty="0"/>
              <a:t>Noter le numéro affiché sur le compteur de l’urne. </a:t>
            </a:r>
          </a:p>
          <a:p>
            <a:pPr marL="342900" indent="-342900" algn="just">
              <a:buFont typeface="Wingdings" panose="05000000000000000000" pitchFamily="2" charset="2"/>
              <a:buChar char="q"/>
            </a:pPr>
            <a:r>
              <a:rPr lang="fr-FR" altLang="fr-FR" dirty="0"/>
              <a:t>Dépouillement conduit de façon continue jusqu’à son achèvement immédiatement après la fermeture du bureau de vote. </a:t>
            </a:r>
          </a:p>
          <a:p>
            <a:pPr marL="342900" indent="-342900" algn="just">
              <a:buFont typeface="Wingdings" panose="05000000000000000000" pitchFamily="2" charset="2"/>
              <a:buChar char="q"/>
            </a:pPr>
            <a:r>
              <a:rPr lang="fr-FR" altLang="fr-FR" dirty="0"/>
              <a:t>Ouverture de l’urne, vérification du nombre d’enveloppes, ainsi que de bulletins sans enveloppe : il doit être conforme aux émargements. Dans le cas contraire, il en est fait mention au procès-verbal.</a:t>
            </a:r>
          </a:p>
          <a:p>
            <a:pPr marL="342900" indent="-342900" algn="just">
              <a:buFont typeface="Wingdings" panose="05000000000000000000" pitchFamily="2" charset="2"/>
              <a:buChar char="q"/>
            </a:pPr>
            <a:r>
              <a:rPr lang="fr-FR" altLang="fr-FR" dirty="0"/>
              <a:t>Les enveloppes contenant les bulletins sont regroupées par paquet de 100 et introduites dans les enveloppes de centaine. Elles sont cachetées et signées par le président du bureau et au moins deux assesseurs représentant les listes. </a:t>
            </a:r>
          </a:p>
          <a:p>
            <a:pPr marL="342900" indent="-342900" algn="just">
              <a:buFont typeface="Wingdings" panose="05000000000000000000" pitchFamily="2" charset="2"/>
              <a:buChar char="q"/>
            </a:pPr>
            <a:r>
              <a:rPr lang="fr-FR" altLang="fr-FR" dirty="0"/>
              <a:t>Le dernier paquet d’enveloppes, qui compte moins de 100 bulletins est introduit dans une enveloppe de centaine sur laquelle est indiqué, à côté des trois signatures, le nombre d’enveloppes contenues.</a:t>
            </a:r>
          </a:p>
          <a:p>
            <a:pPr algn="just"/>
            <a:endParaRPr lang="fr-FR" altLang="fr-FR" dirty="0"/>
          </a:p>
          <a:p>
            <a:pPr marL="342900" indent="-342900" algn="just">
              <a:buFont typeface="Arial" panose="020B0604020202020204" pitchFamily="34" charset="0"/>
              <a:buChar char="•"/>
            </a:pPr>
            <a:r>
              <a:rPr lang="fr-FR" altLang="fr-FR" dirty="0"/>
              <a:t>Remarque : cette mise sous enveloppe ne s’effectue pas lorsque moins de 100 électeurs ont voté dans le bureau de vote. </a:t>
            </a:r>
          </a:p>
        </p:txBody>
      </p:sp>
      <p:pic>
        <p:nvPicPr>
          <p:cNvPr id="4" name="Image 3">
            <a:extLst>
              <a:ext uri="{FF2B5EF4-FFF2-40B4-BE49-F238E27FC236}">
                <a16:creationId xmlns:a16="http://schemas.microsoft.com/office/drawing/2014/main" id="{05E3031B-4370-B558-8361-6EE4DA3DC4D5}"/>
              </a:ext>
            </a:extLst>
          </p:cNvPr>
          <p:cNvPicPr>
            <a:picLocks noChangeAspect="1"/>
          </p:cNvPicPr>
          <p:nvPr/>
        </p:nvPicPr>
        <p:blipFill>
          <a:blip r:embed="rId2"/>
          <a:stretch>
            <a:fillRect/>
          </a:stretch>
        </p:blipFill>
        <p:spPr>
          <a:xfrm>
            <a:off x="10655800" y="0"/>
            <a:ext cx="1470212" cy="1778142"/>
          </a:xfrm>
          <a:prstGeom prst="rect">
            <a:avLst/>
          </a:prstGeom>
        </p:spPr>
      </p:pic>
      <p:sp>
        <p:nvSpPr>
          <p:cNvPr id="6" name="ZoneTexte 5">
            <a:extLst>
              <a:ext uri="{FF2B5EF4-FFF2-40B4-BE49-F238E27FC236}">
                <a16:creationId xmlns:a16="http://schemas.microsoft.com/office/drawing/2014/main" id="{4F8BFF2A-418D-8B6C-06CC-6D57327CE9D1}"/>
              </a:ext>
            </a:extLst>
          </p:cNvPr>
          <p:cNvSpPr txBox="1"/>
          <p:nvPr/>
        </p:nvSpPr>
        <p:spPr>
          <a:xfrm>
            <a:off x="5936576" y="5535016"/>
            <a:ext cx="6093500" cy="923330"/>
          </a:xfrm>
          <a:prstGeom prst="rect">
            <a:avLst/>
          </a:prstGeom>
          <a:noFill/>
          <a:ln>
            <a:solidFill>
              <a:schemeClr val="tx1"/>
            </a:solidFill>
          </a:ln>
        </p:spPr>
        <p:txBody>
          <a:bodyPr wrap="square">
            <a:spAutoFit/>
          </a:bodyPr>
          <a:lstStyle/>
          <a:p>
            <a:pPr marL="0" indent="0" algn="just">
              <a:buNone/>
            </a:pPr>
            <a:r>
              <a:rPr lang="fr-FR" altLang="fr-FR" sz="1800" b="1" u="sng" dirty="0"/>
              <a:t>Rappel</a:t>
            </a:r>
            <a:r>
              <a:rPr lang="fr-FR" altLang="fr-FR" sz="1800" b="1" dirty="0"/>
              <a:t>: les membres titulaires du bureau de vote ne peuvent pas partir au moment de la clôture du scrutin, d’autres documents sont à signer pendant/après le dépouillement. </a:t>
            </a:r>
          </a:p>
        </p:txBody>
      </p:sp>
      <p:pic>
        <p:nvPicPr>
          <p:cNvPr id="7" name="Image 6">
            <a:extLst>
              <a:ext uri="{FF2B5EF4-FFF2-40B4-BE49-F238E27FC236}">
                <a16:creationId xmlns:a16="http://schemas.microsoft.com/office/drawing/2014/main" id="{781A2CDE-8301-EA7E-8398-D10808156EBF}"/>
              </a:ext>
            </a:extLst>
          </p:cNvPr>
          <p:cNvPicPr>
            <a:picLocks noChangeAspect="1"/>
          </p:cNvPicPr>
          <p:nvPr/>
        </p:nvPicPr>
        <p:blipFill>
          <a:blip r:embed="rId3"/>
          <a:stretch>
            <a:fillRect/>
          </a:stretch>
        </p:blipFill>
        <p:spPr>
          <a:xfrm>
            <a:off x="4889819" y="5452836"/>
            <a:ext cx="836525" cy="706975"/>
          </a:xfrm>
          <a:prstGeom prst="rect">
            <a:avLst/>
          </a:prstGeom>
        </p:spPr>
      </p:pic>
      <p:sp>
        <p:nvSpPr>
          <p:cNvPr id="2" name="ZoneTexte 1">
            <a:extLst>
              <a:ext uri="{FF2B5EF4-FFF2-40B4-BE49-F238E27FC236}">
                <a16:creationId xmlns:a16="http://schemas.microsoft.com/office/drawing/2014/main" id="{4302D56B-6BA9-1223-500A-30E9AA84C4BD}"/>
              </a:ext>
            </a:extLst>
          </p:cNvPr>
          <p:cNvSpPr txBox="1"/>
          <p:nvPr/>
        </p:nvSpPr>
        <p:spPr>
          <a:xfrm>
            <a:off x="1895475" y="6568250"/>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
        <p:nvSpPr>
          <p:cNvPr id="9" name="ZoneTexte 8">
            <a:extLst>
              <a:ext uri="{FF2B5EF4-FFF2-40B4-BE49-F238E27FC236}">
                <a16:creationId xmlns:a16="http://schemas.microsoft.com/office/drawing/2014/main" id="{B3BD7584-595F-4FD8-532D-7323061035A3}"/>
              </a:ext>
            </a:extLst>
          </p:cNvPr>
          <p:cNvSpPr txBox="1"/>
          <p:nvPr/>
        </p:nvSpPr>
        <p:spPr>
          <a:xfrm>
            <a:off x="161924" y="5396517"/>
            <a:ext cx="4517663" cy="1200329"/>
          </a:xfrm>
          <a:prstGeom prst="rect">
            <a:avLst/>
          </a:prstGeom>
          <a:noFill/>
          <a:ln>
            <a:solidFill>
              <a:schemeClr val="tx1"/>
            </a:solidFill>
          </a:ln>
        </p:spPr>
        <p:txBody>
          <a:bodyPr wrap="square">
            <a:spAutoFit/>
          </a:bodyPr>
          <a:lstStyle/>
          <a:p>
            <a:pPr algn="just"/>
            <a:r>
              <a:rPr lang="fr-FR" sz="1800" b="0" dirty="0"/>
              <a:t>Lorsque les électeurs de la commune sont répartis en plusieurs bureaux de vote, le dépouillement du scrutin est d'abord opéré par bureau. </a:t>
            </a:r>
          </a:p>
        </p:txBody>
      </p:sp>
    </p:spTree>
    <p:extLst>
      <p:ext uri="{BB962C8B-B14F-4D97-AF65-F5344CB8AC3E}">
        <p14:creationId xmlns:p14="http://schemas.microsoft.com/office/powerpoint/2010/main" val="301693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7BB1AC-103A-8900-C7F2-050E22DFB25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a:extLst>
              <a:ext uri="{FF2B5EF4-FFF2-40B4-BE49-F238E27FC236}">
                <a16:creationId xmlns:a16="http://schemas.microsoft.com/office/drawing/2014/main" id="{5FF8FBD9-ED2D-5509-6F29-5733EFB13527}"/>
              </a:ext>
            </a:extLst>
          </p:cNvPr>
          <p:cNvSpPr txBox="1"/>
          <p:nvPr/>
        </p:nvSpPr>
        <p:spPr>
          <a:xfrm>
            <a:off x="3147490" y="144737"/>
            <a:ext cx="5320235" cy="937866"/>
          </a:xfrm>
          <a:prstGeom prst="rect">
            <a:avLst/>
          </a:prstGeom>
          <a:ln w="28575">
            <a:solidFill>
              <a:srgbClr val="002060"/>
            </a:solidFill>
          </a:ln>
          <a:effectLst>
            <a:outerShdw blurRad="50800" dist="38100" dir="18900000" algn="bl" rotWithShape="0">
              <a:prstClr val="black">
                <a:alpha val="40000"/>
              </a:prstClr>
            </a:outerShdw>
          </a:effectLst>
        </p:spPr>
        <p:txBody>
          <a:bodyPr vert="horz" lIns="91440" tIns="45720" rIns="91440" bIns="45720" rtlCol="0" anchor="ctr">
            <a:normAutofit/>
          </a:bodyPr>
          <a:lstStyle/>
          <a:p>
            <a:pPr>
              <a:lnSpc>
                <a:spcPct val="90000"/>
              </a:lnSpc>
              <a:spcBef>
                <a:spcPct val="0"/>
              </a:spcBef>
              <a:spcAft>
                <a:spcPts val="600"/>
              </a:spcAft>
            </a:pPr>
            <a:r>
              <a:rPr lang="en-US" sz="3200" b="1" dirty="0">
                <a:latin typeface="+mj-lt"/>
                <a:ea typeface="+mj-ea"/>
                <a:cs typeface="+mj-cs"/>
              </a:rPr>
              <a:t>Les étapes du dépouillement</a:t>
            </a:r>
          </a:p>
        </p:txBody>
      </p:sp>
      <p:sp>
        <p:nvSpPr>
          <p:cNvPr id="4" name="Espace réservé du contenu 2">
            <a:extLst>
              <a:ext uri="{FF2B5EF4-FFF2-40B4-BE49-F238E27FC236}">
                <a16:creationId xmlns:a16="http://schemas.microsoft.com/office/drawing/2014/main" id="{31F4727D-47AA-B982-C36A-E705CA2E635B}"/>
              </a:ext>
            </a:extLst>
          </p:cNvPr>
          <p:cNvSpPr txBox="1">
            <a:spLocks noChangeArrowheads="1"/>
          </p:cNvSpPr>
          <p:nvPr/>
        </p:nvSpPr>
        <p:spPr bwMode="auto">
          <a:xfrm>
            <a:off x="242891" y="1227340"/>
            <a:ext cx="11949109" cy="52026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Char char="q"/>
            </a:pPr>
            <a:r>
              <a:rPr lang="en-US" altLang="fr-FR" sz="1800" dirty="0">
                <a:latin typeface="Calibri" panose="020F0502020204030204" pitchFamily="34" charset="0"/>
                <a:ea typeface="Calibri" panose="020F0502020204030204" pitchFamily="34" charset="0"/>
                <a:cs typeface="Calibri" panose="020F0502020204030204" pitchFamily="34" charset="0"/>
              </a:rPr>
              <a:t>Le dépouillement est public.</a:t>
            </a:r>
          </a:p>
          <a:p>
            <a:pPr marL="0" indent="0">
              <a:buFont typeface="Wingdings" panose="05000000000000000000" pitchFamily="2" charset="2"/>
              <a:buChar char="q"/>
            </a:pPr>
            <a:r>
              <a:rPr lang="en-US" altLang="fr-FR" sz="1800" dirty="0">
                <a:latin typeface="Calibri" panose="020F0502020204030204" pitchFamily="34" charset="0"/>
                <a:ea typeface="Calibri" panose="020F0502020204030204" pitchFamily="34" charset="0"/>
                <a:cs typeface="Calibri" panose="020F0502020204030204" pitchFamily="34" charset="0"/>
              </a:rPr>
              <a:t>Les tables de dépouillement sont </a:t>
            </a:r>
            <a:r>
              <a:rPr lang="fr-FR" altLang="fr-FR" sz="1800" dirty="0">
                <a:latin typeface="Calibri" panose="020F0502020204030204" pitchFamily="34" charset="0"/>
                <a:ea typeface="Calibri" panose="020F0502020204030204" pitchFamily="34" charset="0"/>
                <a:cs typeface="Calibri" panose="020F0502020204030204" pitchFamily="34" charset="0"/>
              </a:rPr>
              <a:t>équipées</a:t>
            </a:r>
            <a:r>
              <a:rPr lang="en-US" altLang="fr-FR" sz="1800" dirty="0">
                <a:latin typeface="Calibri" panose="020F0502020204030204" pitchFamily="34" charset="0"/>
                <a:ea typeface="Calibri" panose="020F0502020204030204" pitchFamily="34" charset="0"/>
                <a:cs typeface="Calibri" panose="020F0502020204030204" pitchFamily="34" charset="0"/>
              </a:rPr>
              <a:t> de stylos et feuilles de pointages ( au moins deux par table)</a:t>
            </a:r>
          </a:p>
          <a:p>
            <a:pPr marL="0" indent="0">
              <a:buFont typeface="Wingdings" panose="05000000000000000000" pitchFamily="2" charset="2"/>
              <a:buChar char="q"/>
            </a:pPr>
            <a:r>
              <a:rPr lang="en-US" altLang="fr-FR" sz="1800" dirty="0">
                <a:latin typeface="Calibri" panose="020F0502020204030204" pitchFamily="34" charset="0"/>
                <a:ea typeface="Calibri" panose="020F0502020204030204" pitchFamily="34" charset="0"/>
                <a:cs typeface="Calibri" panose="020F0502020204030204" pitchFamily="34" charset="0"/>
              </a:rPr>
              <a:t>Les enveloppes de </a:t>
            </a:r>
            <a:r>
              <a:rPr lang="fr-FR" altLang="fr-FR" sz="1800" dirty="0">
                <a:latin typeface="Calibri" panose="020F0502020204030204" pitchFamily="34" charset="0"/>
                <a:ea typeface="Calibri" panose="020F0502020204030204" pitchFamily="34" charset="0"/>
                <a:cs typeface="Calibri" panose="020F0502020204030204" pitchFamily="34" charset="0"/>
              </a:rPr>
              <a:t>centaines</a:t>
            </a:r>
            <a:r>
              <a:rPr lang="en-US" altLang="fr-FR" sz="1800" dirty="0">
                <a:latin typeface="Calibri" panose="020F0502020204030204" pitchFamily="34" charset="0"/>
                <a:ea typeface="Calibri" panose="020F0502020204030204" pitchFamily="34" charset="0"/>
                <a:cs typeface="Calibri" panose="020F0502020204030204" pitchFamily="34" charset="0"/>
              </a:rPr>
              <a:t> sont réparties entre les tables de dépouillement. </a:t>
            </a:r>
          </a:p>
          <a:p>
            <a:pPr marL="0" indent="0">
              <a:buFont typeface="Wingdings" panose="05000000000000000000" pitchFamily="2" charset="2"/>
              <a:buChar char="q"/>
            </a:pPr>
            <a:r>
              <a:rPr lang="en-US" altLang="fr-FR" sz="1800" dirty="0">
                <a:latin typeface="Calibri" panose="020F0502020204030204" pitchFamily="34" charset="0"/>
                <a:ea typeface="Calibri" panose="020F0502020204030204" pitchFamily="34" charset="0"/>
                <a:cs typeface="Calibri" panose="020F0502020204030204" pitchFamily="34" charset="0"/>
              </a:rPr>
              <a:t>Après avoir vérifié la conformité des enveloppes, les scrutateurs ouvrent les enveloppes et procédent ainsi :  </a:t>
            </a:r>
          </a:p>
          <a:p>
            <a:pPr marL="0" indent="0">
              <a:buFont typeface="Wingdings" panose="05000000000000000000" pitchFamily="2" charset="2"/>
              <a:buChar char="q"/>
            </a:pPr>
            <a:r>
              <a:rPr lang="en-US" altLang="fr-FR" sz="1800" dirty="0">
                <a:latin typeface="Calibri" panose="020F0502020204030204" pitchFamily="34" charset="0"/>
                <a:ea typeface="Calibri" panose="020F0502020204030204" pitchFamily="34" charset="0"/>
                <a:cs typeface="Calibri" panose="020F0502020204030204" pitchFamily="34" charset="0"/>
              </a:rPr>
              <a:t>Le premier des scrutateurs extrait le bulletin de chaque enveloppe, il le passe déplié au deuxième scrutateur qui le lit à haute et intelligible voix. </a:t>
            </a:r>
          </a:p>
          <a:p>
            <a:pPr marL="0" indent="0">
              <a:buFont typeface="Wingdings" panose="05000000000000000000" pitchFamily="2" charset="2"/>
              <a:buChar char="q"/>
            </a:pPr>
            <a:r>
              <a:rPr lang="en-US" altLang="fr-FR" sz="1800" dirty="0">
                <a:latin typeface="Calibri" panose="020F0502020204030204" pitchFamily="34" charset="0"/>
                <a:ea typeface="Calibri" panose="020F0502020204030204" pitchFamily="34" charset="0"/>
                <a:cs typeface="Calibri" panose="020F0502020204030204" pitchFamily="34" charset="0"/>
              </a:rPr>
              <a:t>Le deuxième scrutateur passe alors ce bulletin au troisième scrutateur qui pointe ce suffrage sur sa liste de pointage. </a:t>
            </a:r>
          </a:p>
          <a:p>
            <a:pPr marL="0" indent="0">
              <a:buFont typeface="Wingdings" panose="05000000000000000000" pitchFamily="2" charset="2"/>
              <a:buChar char="q"/>
            </a:pPr>
            <a:r>
              <a:rPr lang="en-US" altLang="fr-FR" sz="1800" dirty="0">
                <a:latin typeface="Calibri" panose="020F0502020204030204" pitchFamily="34" charset="0"/>
                <a:ea typeface="Calibri" panose="020F0502020204030204" pitchFamily="34" charset="0"/>
                <a:cs typeface="Calibri" panose="020F0502020204030204" pitchFamily="34" charset="0"/>
              </a:rPr>
              <a:t>Le troisième scrutateur passe alors ce bulletin au quatrième scrutateur qui pointe ce résultat sur sa liste de pointage. </a:t>
            </a:r>
          </a:p>
          <a:p>
            <a:pPr marL="0" indent="0">
              <a:buFont typeface="Wingdings" panose="05000000000000000000" pitchFamily="2" charset="2"/>
              <a:buChar char="q"/>
            </a:pPr>
            <a:r>
              <a:rPr lang="en-US" altLang="fr-FR" sz="1800" dirty="0">
                <a:latin typeface="Calibri" panose="020F0502020204030204" pitchFamily="34" charset="0"/>
                <a:ea typeface="Calibri" panose="020F0502020204030204" pitchFamily="34" charset="0"/>
                <a:cs typeface="Calibri" panose="020F0502020204030204" pitchFamily="34" charset="0"/>
              </a:rPr>
              <a:t>Tout scrutateur supplémentaire opère comme le troisième et le </a:t>
            </a:r>
            <a:r>
              <a:rPr lang="fr-FR" altLang="fr-FR" sz="1800" dirty="0">
                <a:latin typeface="Calibri" panose="020F0502020204030204" pitchFamily="34" charset="0"/>
                <a:ea typeface="Calibri" panose="020F0502020204030204" pitchFamily="34" charset="0"/>
                <a:cs typeface="Calibri" panose="020F0502020204030204" pitchFamily="34" charset="0"/>
              </a:rPr>
              <a:t>quatrième</a:t>
            </a:r>
            <a:r>
              <a:rPr lang="en-US" altLang="fr-FR" sz="1800" dirty="0">
                <a:latin typeface="Calibri" panose="020F0502020204030204" pitchFamily="34" charset="0"/>
                <a:ea typeface="Calibri" panose="020F0502020204030204" pitchFamily="34" charset="0"/>
                <a:cs typeface="Calibri" panose="020F0502020204030204" pitchFamily="34" charset="0"/>
              </a:rPr>
              <a:t> scrutateur. </a:t>
            </a:r>
          </a:p>
          <a:p>
            <a:pPr marL="0" indent="0">
              <a:buFont typeface="Wingdings" panose="05000000000000000000" pitchFamily="2" charset="2"/>
              <a:buChar char="q"/>
            </a:pPr>
            <a:r>
              <a:rPr lang="en-US" altLang="fr-FR" sz="1800" dirty="0">
                <a:latin typeface="Calibri" panose="020F0502020204030204" pitchFamily="34" charset="0"/>
                <a:ea typeface="Calibri" panose="020F0502020204030204" pitchFamily="34" charset="0"/>
                <a:cs typeface="Calibri" panose="020F0502020204030204" pitchFamily="34" charset="0"/>
              </a:rPr>
              <a:t>Les noms portés sur les bulletins sont relevés sur les feuilles de pointage par au moins deux scrutateurs. </a:t>
            </a:r>
          </a:p>
          <a:p>
            <a:pPr marL="0" indent="0">
              <a:buNone/>
            </a:pPr>
            <a:r>
              <a:rPr lang="en-US" altLang="fr-FR" sz="1800" b="1" dirty="0">
                <a:latin typeface="Calibri" panose="020F0502020204030204" pitchFamily="34" charset="0"/>
                <a:ea typeface="Calibri" panose="020F0502020204030204" pitchFamily="34" charset="0"/>
                <a:cs typeface="Calibri" panose="020F0502020204030204" pitchFamily="34" charset="0"/>
              </a:rPr>
              <a:t>Toute autre procédure peut entraîner l'annulation de l'élection.</a:t>
            </a:r>
          </a:p>
          <a:p>
            <a:pPr marL="0" indent="0">
              <a:buFont typeface="Wingdings" panose="05000000000000000000" pitchFamily="2" charset="2"/>
              <a:buChar char="q"/>
            </a:pPr>
            <a:r>
              <a:rPr lang="en-US" altLang="fr-FR" sz="1800" dirty="0">
                <a:latin typeface="Calibri" panose="020F0502020204030204" pitchFamily="34" charset="0"/>
                <a:ea typeface="Calibri" panose="020F0502020204030204" pitchFamily="34" charset="0"/>
                <a:cs typeface="Calibri" panose="020F0502020204030204" pitchFamily="34" charset="0"/>
              </a:rPr>
              <a:t>Chaque scrutateur peut émettre des doutes quant à la validité d’un suffrage et en interpeler le bureau qui </a:t>
            </a:r>
            <a:r>
              <a:rPr lang="en-US" altLang="fr-FR" sz="1800" dirty="0" err="1">
                <a:latin typeface="Calibri" panose="020F0502020204030204" pitchFamily="34" charset="0"/>
                <a:ea typeface="Calibri" panose="020F0502020204030204" pitchFamily="34" charset="0"/>
                <a:cs typeface="Calibri" panose="020F0502020204030204" pitchFamily="34" charset="0"/>
              </a:rPr>
              <a:t>est</a:t>
            </a:r>
            <a:r>
              <a:rPr lang="en-US" altLang="fr-FR" sz="1800" dirty="0">
                <a:latin typeface="Calibri" panose="020F0502020204030204" pitchFamily="34" charset="0"/>
                <a:ea typeface="Calibri" panose="020F0502020204030204" pitchFamily="34" charset="0"/>
                <a:cs typeface="Calibri" panose="020F0502020204030204" pitchFamily="34" charset="0"/>
              </a:rPr>
              <a:t> seul competent pour statuer, par déliberation dans laquelle le secretaire </a:t>
            </a:r>
            <a:r>
              <a:rPr lang="en-US" altLang="fr-FR" sz="1800" dirty="0" err="1">
                <a:latin typeface="Calibri" panose="020F0502020204030204" pitchFamily="34" charset="0"/>
                <a:ea typeface="Calibri" panose="020F0502020204030204" pitchFamily="34" charset="0"/>
                <a:cs typeface="Calibri" panose="020F0502020204030204" pitchFamily="34" charset="0"/>
              </a:rPr>
              <a:t>n’a</a:t>
            </a:r>
            <a:r>
              <a:rPr lang="en-US" altLang="fr-FR" sz="1800" dirty="0">
                <a:latin typeface="Calibri" panose="020F0502020204030204" pitchFamily="34" charset="0"/>
                <a:ea typeface="Calibri" panose="020F0502020204030204" pitchFamily="34" charset="0"/>
                <a:cs typeface="Calibri" panose="020F0502020204030204" pitchFamily="34" charset="0"/>
              </a:rPr>
              <a:t> </a:t>
            </a:r>
            <a:r>
              <a:rPr lang="en-US" altLang="fr-FR" sz="1800" dirty="0" err="1">
                <a:latin typeface="Calibri" panose="020F0502020204030204" pitchFamily="34" charset="0"/>
                <a:ea typeface="Calibri" panose="020F0502020204030204" pitchFamily="34" charset="0"/>
                <a:cs typeface="Calibri" panose="020F0502020204030204" pitchFamily="34" charset="0"/>
              </a:rPr>
              <a:t>qu’une</a:t>
            </a:r>
            <a:r>
              <a:rPr lang="en-US" altLang="fr-FR" sz="1800" dirty="0">
                <a:latin typeface="Calibri" panose="020F0502020204030204" pitchFamily="34" charset="0"/>
                <a:ea typeface="Calibri" panose="020F0502020204030204" pitchFamily="34" charset="0"/>
                <a:cs typeface="Calibri" panose="020F0502020204030204" pitchFamily="34" charset="0"/>
              </a:rPr>
              <a:t> voix consultative, sur </a:t>
            </a:r>
            <a:r>
              <a:rPr lang="en-US" altLang="fr-FR" sz="1800" dirty="0" err="1">
                <a:latin typeface="Calibri" panose="020F0502020204030204" pitchFamily="34" charset="0"/>
                <a:ea typeface="Calibri" panose="020F0502020204030204" pitchFamily="34" charset="0"/>
                <a:cs typeface="Calibri" panose="020F0502020204030204" pitchFamily="34" charset="0"/>
              </a:rPr>
              <a:t>l’éventuelle</a:t>
            </a:r>
            <a:r>
              <a:rPr lang="en-US" altLang="fr-FR" sz="1800" dirty="0">
                <a:latin typeface="Calibri" panose="020F0502020204030204" pitchFamily="34" charset="0"/>
                <a:ea typeface="Calibri" panose="020F0502020204030204" pitchFamily="34" charset="0"/>
                <a:cs typeface="Calibri" panose="020F0502020204030204" pitchFamily="34" charset="0"/>
              </a:rPr>
              <a:t> </a:t>
            </a:r>
            <a:r>
              <a:rPr lang="en-US" altLang="fr-FR" sz="1800" dirty="0" err="1">
                <a:latin typeface="Calibri" panose="020F0502020204030204" pitchFamily="34" charset="0"/>
                <a:ea typeface="Calibri" panose="020F0502020204030204" pitchFamily="34" charset="0"/>
                <a:cs typeface="Calibri" panose="020F0502020204030204" pitchFamily="34" charset="0"/>
              </a:rPr>
              <a:t>nullité</a:t>
            </a:r>
            <a:r>
              <a:rPr lang="en-US" altLang="fr-FR" sz="1800" dirty="0">
                <a:latin typeface="Calibri" panose="020F0502020204030204" pitchFamily="34" charset="0"/>
                <a:ea typeface="Calibri" panose="020F0502020204030204" pitchFamily="34" charset="0"/>
                <a:cs typeface="Calibri" panose="020F0502020204030204" pitchFamily="34" charset="0"/>
              </a:rPr>
              <a:t> du suffrage. </a:t>
            </a:r>
            <a:endParaRPr lang="en-US" altLang="fr-FR" sz="1800" b="1" dirty="0">
              <a:latin typeface="Calibri" panose="020F0502020204030204" pitchFamily="34" charset="0"/>
              <a:ea typeface="Calibri" panose="020F0502020204030204" pitchFamily="34" charset="0"/>
              <a:cs typeface="Calibri" panose="020F0502020204030204" pitchFamily="34" charset="0"/>
            </a:endParaRPr>
          </a:p>
          <a:p>
            <a:pPr marL="0" indent="0">
              <a:buFont typeface="Wingdings" panose="05000000000000000000" pitchFamily="2" charset="2"/>
              <a:buChar char="q"/>
            </a:pPr>
            <a:r>
              <a:rPr lang="en-US" altLang="fr-FR" sz="1800" dirty="0">
                <a:latin typeface="Calibri" panose="020F0502020204030204" pitchFamily="34" charset="0"/>
                <a:ea typeface="Calibri" panose="020F0502020204030204" pitchFamily="34" charset="0"/>
                <a:cs typeface="Calibri" panose="020F0502020204030204" pitchFamily="34" charset="0"/>
              </a:rPr>
              <a:t>Le bureau arrête le nombre de suffrages exprimés, le nombre des suffrages blancs et </a:t>
            </a:r>
            <a:r>
              <a:rPr lang="en-US" altLang="fr-FR" sz="1800" dirty="0" err="1">
                <a:latin typeface="Calibri" panose="020F0502020204030204" pitchFamily="34" charset="0"/>
                <a:ea typeface="Calibri" panose="020F0502020204030204" pitchFamily="34" charset="0"/>
                <a:cs typeface="Calibri" panose="020F0502020204030204" pitchFamily="34" charset="0"/>
              </a:rPr>
              <a:t>nuls</a:t>
            </a:r>
            <a:r>
              <a:rPr lang="en-US" altLang="fr-FR" sz="1800" dirty="0">
                <a:latin typeface="Calibri" panose="020F0502020204030204" pitchFamily="34" charset="0"/>
                <a:ea typeface="Calibri" panose="020F0502020204030204" pitchFamily="34" charset="0"/>
                <a:cs typeface="Calibri" panose="020F0502020204030204" pitchFamily="34" charset="0"/>
              </a:rPr>
              <a:t>, et le nombre de suffrages obtenus par </a:t>
            </a:r>
            <a:r>
              <a:rPr lang="en-US" altLang="fr-FR" sz="1800" dirty="0" err="1">
                <a:latin typeface="Calibri" panose="020F0502020204030204" pitchFamily="34" charset="0"/>
                <a:ea typeface="Calibri" panose="020F0502020204030204" pitchFamily="34" charset="0"/>
                <a:cs typeface="Calibri" panose="020F0502020204030204" pitchFamily="34" charset="0"/>
              </a:rPr>
              <a:t>chaque</a:t>
            </a:r>
            <a:r>
              <a:rPr lang="en-US" altLang="fr-FR" sz="1800" dirty="0">
                <a:latin typeface="Calibri" panose="020F0502020204030204" pitchFamily="34" charset="0"/>
                <a:ea typeface="Calibri" panose="020F0502020204030204" pitchFamily="34" charset="0"/>
                <a:cs typeface="Calibri" panose="020F0502020204030204" pitchFamily="34" charset="0"/>
              </a:rPr>
              <a:t> liste.</a:t>
            </a:r>
          </a:p>
        </p:txBody>
      </p:sp>
      <p:pic>
        <p:nvPicPr>
          <p:cNvPr id="5" name="Image 4">
            <a:extLst>
              <a:ext uri="{FF2B5EF4-FFF2-40B4-BE49-F238E27FC236}">
                <a16:creationId xmlns:a16="http://schemas.microsoft.com/office/drawing/2014/main" id="{C7044A96-4238-86F1-98C8-78BFA353867A}"/>
              </a:ext>
            </a:extLst>
          </p:cNvPr>
          <p:cNvPicPr>
            <a:picLocks noChangeAspect="1"/>
          </p:cNvPicPr>
          <p:nvPr/>
        </p:nvPicPr>
        <p:blipFill rotWithShape="1">
          <a:blip r:embed="rId3"/>
          <a:srcRect t="4827" r="-3" b="-3"/>
          <a:stretch/>
        </p:blipFill>
        <p:spPr>
          <a:xfrm>
            <a:off x="10457232" y="11"/>
            <a:ext cx="1734767" cy="199521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ZoneTexte 2">
            <a:extLst>
              <a:ext uri="{FF2B5EF4-FFF2-40B4-BE49-F238E27FC236}">
                <a16:creationId xmlns:a16="http://schemas.microsoft.com/office/drawing/2014/main" id="{A8CB582E-78D5-AAF2-FCA3-DE3CA40B0CC8}"/>
              </a:ext>
            </a:extLst>
          </p:cNvPr>
          <p:cNvSpPr txBox="1"/>
          <p:nvPr/>
        </p:nvSpPr>
        <p:spPr>
          <a:xfrm>
            <a:off x="1819275"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166580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500"/>
                                        <p:tgtEl>
                                          <p:spTgt spid="4">
                                            <p:txEl>
                                              <p:pRg st="8" end="8"/>
                                            </p:txEl>
                                          </p:spTgt>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Effect transition="in" filter="fade">
                                      <p:cBhvr>
                                        <p:cTn id="45" dur="500"/>
                                        <p:tgtEl>
                                          <p:spTgt spid="4">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500"/>
                                        <p:tgtEl>
                                          <p:spTgt spid="4">
                                            <p:txEl>
                                              <p:pRg st="10" end="10"/>
                                            </p:txEl>
                                          </p:spTgt>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fade">
                                      <p:cBhvr>
                                        <p:cTn id="54"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45E4-8D37-CA65-0C67-DDF2B7BEA04F}"/>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147C7463-65F2-1A4D-C861-F0BCD6BBD2D8}"/>
              </a:ext>
            </a:extLst>
          </p:cNvPr>
          <p:cNvPicPr>
            <a:picLocks noChangeAspect="1"/>
          </p:cNvPicPr>
          <p:nvPr/>
        </p:nvPicPr>
        <p:blipFill>
          <a:blip r:embed="rId2"/>
          <a:stretch>
            <a:fillRect/>
          </a:stretch>
        </p:blipFill>
        <p:spPr>
          <a:xfrm>
            <a:off x="10029217" y="5288724"/>
            <a:ext cx="2096795" cy="1425006"/>
          </a:xfrm>
          <a:prstGeom prst="rect">
            <a:avLst/>
          </a:prstGeom>
        </p:spPr>
      </p:pic>
      <p:sp>
        <p:nvSpPr>
          <p:cNvPr id="5" name="Titre 4">
            <a:extLst>
              <a:ext uri="{FF2B5EF4-FFF2-40B4-BE49-F238E27FC236}">
                <a16:creationId xmlns:a16="http://schemas.microsoft.com/office/drawing/2014/main" id="{2BEE8DBF-CC89-ECC1-26DF-FDEC6D9A34A1}"/>
              </a:ext>
            </a:extLst>
          </p:cNvPr>
          <p:cNvSpPr>
            <a:spLocks noGrp="1"/>
          </p:cNvSpPr>
          <p:nvPr>
            <p:ph type="title"/>
          </p:nvPr>
        </p:nvSpPr>
        <p:spPr>
          <a:xfrm>
            <a:off x="4188541" y="761993"/>
            <a:ext cx="6437827" cy="867930"/>
          </a:xfrm>
          <a:ln w="38100">
            <a:solidFill>
              <a:schemeClr val="tx1"/>
            </a:solidFill>
          </a:ln>
          <a:effectLst>
            <a:outerShdw blurRad="50800" dist="38100" dir="18900000" algn="bl" rotWithShape="0">
              <a:prstClr val="black">
                <a:alpha val="40000"/>
              </a:prstClr>
            </a:outerShdw>
          </a:effectLst>
        </p:spPr>
        <p:txBody>
          <a:bodyPr/>
          <a:lstStyle/>
          <a:p>
            <a:pPr algn="ctr"/>
            <a:r>
              <a:rPr lang="fr-FR" sz="2800" dirty="0"/>
              <a:t>La validité des bulletins et le décompte des bulletins blancs</a:t>
            </a:r>
          </a:p>
        </p:txBody>
      </p:sp>
      <p:sp>
        <p:nvSpPr>
          <p:cNvPr id="3" name="ZoneTexte 2">
            <a:extLst>
              <a:ext uri="{FF2B5EF4-FFF2-40B4-BE49-F238E27FC236}">
                <a16:creationId xmlns:a16="http://schemas.microsoft.com/office/drawing/2014/main" id="{6BCCF8DC-0057-BFDD-5E16-279D5EC34215}"/>
              </a:ext>
            </a:extLst>
          </p:cNvPr>
          <p:cNvSpPr txBox="1"/>
          <p:nvPr/>
        </p:nvSpPr>
        <p:spPr>
          <a:xfrm>
            <a:off x="65988" y="1753910"/>
            <a:ext cx="11430000" cy="4247317"/>
          </a:xfrm>
          <a:prstGeom prst="rect">
            <a:avLst/>
          </a:prstGeom>
          <a:noFill/>
          <a:ln>
            <a:noFill/>
          </a:ln>
        </p:spPr>
        <p:txBody>
          <a:bodyPr wrap="square">
            <a:spAutoFit/>
          </a:bodyPr>
          <a:lstStyle/>
          <a:p>
            <a:pPr algn="just"/>
            <a:r>
              <a:rPr lang="fr-FR" altLang="fr-FR" u="sng" dirty="0"/>
              <a:t>Est considéré comme un vote nul (liste non exhaustive): </a:t>
            </a:r>
          </a:p>
          <a:p>
            <a:pPr marL="285750" indent="-285750" algn="just">
              <a:buFont typeface="Wingdings" panose="05000000000000000000" pitchFamily="2" charset="2"/>
              <a:buChar char="q"/>
            </a:pPr>
            <a:r>
              <a:rPr lang="fr-FR" altLang="fr-FR" dirty="0"/>
              <a:t>si l’enveloppe contient plusieurs bulletins. </a:t>
            </a:r>
          </a:p>
          <a:p>
            <a:pPr marL="285750" indent="-285750" algn="just">
              <a:buFont typeface="Wingdings" panose="05000000000000000000" pitchFamily="2" charset="2"/>
              <a:buChar char="q"/>
            </a:pPr>
            <a:r>
              <a:rPr lang="fr-FR" altLang="fr-FR" dirty="0"/>
              <a:t>Si le bulletin ne contient pas une désignation suffisante du choix. </a:t>
            </a:r>
          </a:p>
          <a:p>
            <a:pPr marL="285750" indent="-285750" algn="just">
              <a:buFont typeface="Wingdings" panose="05000000000000000000" pitchFamily="2" charset="2"/>
              <a:buChar char="q"/>
            </a:pPr>
            <a:r>
              <a:rPr lang="fr-FR" altLang="fr-FR" dirty="0"/>
              <a:t>Si le bulletin est trouvé dans l’urne sans enveloppe ou dans une enveloppe non réglementaire</a:t>
            </a:r>
          </a:p>
          <a:p>
            <a:pPr marL="285750" indent="-285750" algn="just">
              <a:buFont typeface="Wingdings" panose="05000000000000000000" pitchFamily="2" charset="2"/>
              <a:buChar char="q"/>
            </a:pPr>
            <a:r>
              <a:rPr lang="fr-FR" altLang="fr-FR" dirty="0"/>
              <a:t>Si le bulletin est écrit sur papier de couleurs,</a:t>
            </a:r>
          </a:p>
          <a:p>
            <a:pPr marL="285750" indent="-285750" algn="just">
              <a:buFont typeface="Wingdings" panose="05000000000000000000" pitchFamily="2" charset="2"/>
              <a:buChar char="q"/>
            </a:pPr>
            <a:r>
              <a:rPr lang="fr-FR" altLang="fr-FR" dirty="0"/>
              <a:t>Si le bulletin ou l’enveloppe porte des signes intérieurs ou extérieurs de reconnaissance, </a:t>
            </a:r>
          </a:p>
          <a:p>
            <a:pPr marL="285750" indent="-285750" algn="just">
              <a:buFont typeface="Wingdings" panose="05000000000000000000" pitchFamily="2" charset="2"/>
              <a:buChar char="q"/>
            </a:pPr>
            <a:r>
              <a:rPr lang="fr-FR" altLang="fr-FR" dirty="0"/>
              <a:t>Si le bulletin ou l’enveloppe porte des mentions injurieuses  </a:t>
            </a:r>
          </a:p>
          <a:p>
            <a:pPr algn="just"/>
            <a:endParaRPr lang="fr-FR" altLang="fr-FR" dirty="0"/>
          </a:p>
          <a:p>
            <a:pPr algn="just"/>
            <a:r>
              <a:rPr lang="fr-FR" sz="1800" dirty="0"/>
              <a:t>Les bulletins imprimés en noir et blanc sur papier blanc à partir des modèles produits par les candidats et ne comportant pas de mention manuscrite ne sont pas nuls.</a:t>
            </a:r>
          </a:p>
          <a:p>
            <a:pPr algn="just"/>
            <a:endParaRPr lang="fr-FR" altLang="fr-FR" dirty="0">
              <a:highlight>
                <a:srgbClr val="FFFF00"/>
              </a:highlight>
            </a:endParaRPr>
          </a:p>
          <a:p>
            <a:pPr algn="just"/>
            <a:r>
              <a:rPr lang="fr-FR" altLang="fr-FR" u="sng" dirty="0"/>
              <a:t>Est considéré comme un vote blanc : </a:t>
            </a:r>
          </a:p>
          <a:p>
            <a:pPr algn="just"/>
            <a:r>
              <a:rPr lang="fr-FR" altLang="fr-FR" dirty="0"/>
              <a:t>Les bulletins blancs sont considérés comme des suffrages non exprimés, mais décomptés à part. Ils sont annexés au procès-verbal. </a:t>
            </a:r>
          </a:p>
          <a:p>
            <a:pPr algn="just"/>
            <a:r>
              <a:rPr lang="fr-FR" altLang="fr-FR" dirty="0"/>
              <a:t>Les enveloppes ne contenant aucun bulletin ou contenant un bulletin blanc, sont assimilées à un vote blanc. </a:t>
            </a:r>
          </a:p>
        </p:txBody>
      </p:sp>
      <p:pic>
        <p:nvPicPr>
          <p:cNvPr id="8" name="Image 7">
            <a:extLst>
              <a:ext uri="{FF2B5EF4-FFF2-40B4-BE49-F238E27FC236}">
                <a16:creationId xmlns:a16="http://schemas.microsoft.com/office/drawing/2014/main" id="{90BA8DBE-A32C-FC78-6073-DEA71BAB66E5}"/>
              </a:ext>
            </a:extLst>
          </p:cNvPr>
          <p:cNvPicPr>
            <a:picLocks noChangeAspect="1"/>
          </p:cNvPicPr>
          <p:nvPr/>
        </p:nvPicPr>
        <p:blipFill>
          <a:blip r:embed="rId3"/>
          <a:stretch>
            <a:fillRect/>
          </a:stretch>
        </p:blipFill>
        <p:spPr>
          <a:xfrm>
            <a:off x="10826884" y="0"/>
            <a:ext cx="1299127" cy="1571224"/>
          </a:xfrm>
          <a:prstGeom prst="rect">
            <a:avLst/>
          </a:prstGeom>
        </p:spPr>
      </p:pic>
      <p:sp>
        <p:nvSpPr>
          <p:cNvPr id="2" name="ZoneTexte 1">
            <a:extLst>
              <a:ext uri="{FF2B5EF4-FFF2-40B4-BE49-F238E27FC236}">
                <a16:creationId xmlns:a16="http://schemas.microsoft.com/office/drawing/2014/main" id="{3AF3A0F0-37F7-00E9-9E30-5C34C522F425}"/>
              </a:ext>
            </a:extLst>
          </p:cNvPr>
          <p:cNvSpPr txBox="1"/>
          <p:nvPr/>
        </p:nvSpPr>
        <p:spPr>
          <a:xfrm>
            <a:off x="1800225" y="6586772"/>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2719492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0FA99-8EDF-8047-315B-43FA58308013}"/>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9B3A1CD2-710B-4580-0510-3EA01DC8CDBA}"/>
              </a:ext>
            </a:extLst>
          </p:cNvPr>
          <p:cNvSpPr>
            <a:spLocks noGrp="1"/>
          </p:cNvSpPr>
          <p:nvPr>
            <p:ph type="title"/>
          </p:nvPr>
        </p:nvSpPr>
        <p:spPr>
          <a:xfrm>
            <a:off x="4188541" y="955892"/>
            <a:ext cx="6437827" cy="480131"/>
          </a:xfrm>
          <a:ln w="38100">
            <a:solidFill>
              <a:schemeClr val="tx1"/>
            </a:solidFill>
          </a:ln>
          <a:effectLst>
            <a:outerShdw blurRad="50800" dist="38100" dir="18900000" algn="bl" rotWithShape="0">
              <a:prstClr val="black">
                <a:alpha val="40000"/>
              </a:prstClr>
            </a:outerShdw>
          </a:effectLst>
        </p:spPr>
        <p:txBody>
          <a:bodyPr/>
          <a:lstStyle/>
          <a:p>
            <a:pPr algn="ctr"/>
            <a:r>
              <a:rPr lang="fr-FR" sz="2800" dirty="0"/>
              <a:t>La validité des bulletins</a:t>
            </a:r>
          </a:p>
        </p:txBody>
      </p:sp>
      <p:sp>
        <p:nvSpPr>
          <p:cNvPr id="3" name="ZoneTexte 2">
            <a:extLst>
              <a:ext uri="{FF2B5EF4-FFF2-40B4-BE49-F238E27FC236}">
                <a16:creationId xmlns:a16="http://schemas.microsoft.com/office/drawing/2014/main" id="{5A60B1ED-AAF9-154E-56B5-E9D50A85A2CF}"/>
              </a:ext>
            </a:extLst>
          </p:cNvPr>
          <p:cNvSpPr txBox="1"/>
          <p:nvPr/>
        </p:nvSpPr>
        <p:spPr>
          <a:xfrm>
            <a:off x="65988" y="1753910"/>
            <a:ext cx="11430000" cy="2031325"/>
          </a:xfrm>
          <a:prstGeom prst="rect">
            <a:avLst/>
          </a:prstGeom>
          <a:noFill/>
          <a:ln>
            <a:noFill/>
          </a:ln>
        </p:spPr>
        <p:txBody>
          <a:bodyPr wrap="square">
            <a:spAutoFit/>
          </a:bodyPr>
          <a:lstStyle/>
          <a:p>
            <a:pPr algn="just"/>
            <a:r>
              <a:rPr lang="fr-FR" altLang="fr-FR" u="sng" dirty="0"/>
              <a:t>Focus sur la réforme du mode de scrutin dans les communes de moins de 1 000 habitants:</a:t>
            </a:r>
            <a:endParaRPr lang="fr-FR" altLang="fr-FR" dirty="0"/>
          </a:p>
          <a:p>
            <a:pPr algn="just"/>
            <a:endParaRPr lang="fr-FR" altLang="fr-FR" dirty="0"/>
          </a:p>
          <a:p>
            <a:r>
              <a:rPr lang="fr-FR" dirty="0"/>
              <a:t>Les électeurs voteront pour des listes sans possibilité de panachage.</a:t>
            </a:r>
          </a:p>
          <a:p>
            <a:r>
              <a:rPr lang="fr-FR" dirty="0"/>
              <a:t>Il sera interdit de :</a:t>
            </a:r>
          </a:p>
          <a:p>
            <a:r>
              <a:rPr lang="fr-FR" dirty="0"/>
              <a:t>• </a:t>
            </a:r>
            <a:r>
              <a:rPr lang="fr-FR" b="1" dirty="0"/>
              <a:t>ajouter ou rayer des noms </a:t>
            </a:r>
            <a:r>
              <a:rPr lang="fr-FR" dirty="0"/>
              <a:t>;</a:t>
            </a:r>
          </a:p>
          <a:p>
            <a:r>
              <a:rPr lang="fr-FR" dirty="0"/>
              <a:t>• </a:t>
            </a:r>
            <a:r>
              <a:rPr lang="fr-FR" b="1" dirty="0"/>
              <a:t>modifier l’ordre de présentation des candidats</a:t>
            </a:r>
            <a:r>
              <a:rPr lang="fr-FR" dirty="0"/>
              <a:t>.</a:t>
            </a:r>
          </a:p>
          <a:p>
            <a:r>
              <a:rPr lang="fr-FR" dirty="0"/>
              <a:t>Le bulletin sera considéré comme nul s’il comporte une modification manuscrite de quelque sorte que ce soit.</a:t>
            </a:r>
            <a:r>
              <a:rPr lang="fr-FR" altLang="fr-FR" dirty="0"/>
              <a:t> </a:t>
            </a:r>
          </a:p>
        </p:txBody>
      </p:sp>
      <p:pic>
        <p:nvPicPr>
          <p:cNvPr id="8" name="Image 7">
            <a:extLst>
              <a:ext uri="{FF2B5EF4-FFF2-40B4-BE49-F238E27FC236}">
                <a16:creationId xmlns:a16="http://schemas.microsoft.com/office/drawing/2014/main" id="{C598E775-77BB-EC75-BC2D-4DDEBCC9F599}"/>
              </a:ext>
            </a:extLst>
          </p:cNvPr>
          <p:cNvPicPr>
            <a:picLocks noChangeAspect="1"/>
          </p:cNvPicPr>
          <p:nvPr/>
        </p:nvPicPr>
        <p:blipFill>
          <a:blip r:embed="rId2"/>
          <a:stretch>
            <a:fillRect/>
          </a:stretch>
        </p:blipFill>
        <p:spPr>
          <a:xfrm>
            <a:off x="10826884" y="0"/>
            <a:ext cx="1299127" cy="1571224"/>
          </a:xfrm>
          <a:prstGeom prst="rect">
            <a:avLst/>
          </a:prstGeom>
        </p:spPr>
      </p:pic>
      <p:sp>
        <p:nvSpPr>
          <p:cNvPr id="2" name="ZoneTexte 1">
            <a:extLst>
              <a:ext uri="{FF2B5EF4-FFF2-40B4-BE49-F238E27FC236}">
                <a16:creationId xmlns:a16="http://schemas.microsoft.com/office/drawing/2014/main" id="{C9AE7737-164C-5058-04D5-B52C966BEC67}"/>
              </a:ext>
            </a:extLst>
          </p:cNvPr>
          <p:cNvSpPr txBox="1"/>
          <p:nvPr/>
        </p:nvSpPr>
        <p:spPr>
          <a:xfrm>
            <a:off x="1800225" y="6586772"/>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269565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8CE2E-A277-AE00-106A-DB687A17D0F8}"/>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1CD5C6B3-FC8F-93E4-E33B-A588091ED7A8}"/>
              </a:ext>
            </a:extLst>
          </p:cNvPr>
          <p:cNvSpPr>
            <a:spLocks noGrp="1"/>
          </p:cNvSpPr>
          <p:nvPr>
            <p:ph type="title"/>
          </p:nvPr>
        </p:nvSpPr>
        <p:spPr>
          <a:xfrm>
            <a:off x="874740" y="1390242"/>
            <a:ext cx="6335530" cy="735570"/>
          </a:xfrm>
          <a:ln w="38100">
            <a:solidFill>
              <a:schemeClr val="tx1"/>
            </a:solidFill>
          </a:ln>
          <a:effectLst>
            <a:outerShdw blurRad="50800" dist="38100" dir="18900000" algn="bl" rotWithShape="0">
              <a:prstClr val="black">
                <a:alpha val="40000"/>
              </a:prstClr>
            </a:outerShdw>
          </a:effectLst>
        </p:spPr>
        <p:txBody>
          <a:bodyPr/>
          <a:lstStyle/>
          <a:p>
            <a:pPr algn="ctr"/>
            <a:r>
              <a:rPr lang="fr-FR" sz="2400" dirty="0"/>
              <a:t>Transcription des résultats sur le procès-verbal</a:t>
            </a:r>
          </a:p>
        </p:txBody>
      </p:sp>
      <p:sp>
        <p:nvSpPr>
          <p:cNvPr id="3" name="ZoneTexte 2">
            <a:extLst>
              <a:ext uri="{FF2B5EF4-FFF2-40B4-BE49-F238E27FC236}">
                <a16:creationId xmlns:a16="http://schemas.microsoft.com/office/drawing/2014/main" id="{9D2C1111-5DA1-1BBA-150E-64B7A905AE9F}"/>
              </a:ext>
            </a:extLst>
          </p:cNvPr>
          <p:cNvSpPr txBox="1"/>
          <p:nvPr/>
        </p:nvSpPr>
        <p:spPr>
          <a:xfrm>
            <a:off x="172083" y="2434947"/>
            <a:ext cx="11054603" cy="3754874"/>
          </a:xfrm>
          <a:prstGeom prst="rect">
            <a:avLst/>
          </a:prstGeom>
          <a:noFill/>
          <a:ln>
            <a:noFill/>
          </a:ln>
        </p:spPr>
        <p:txBody>
          <a:bodyPr wrap="square">
            <a:spAutoFit/>
          </a:bodyPr>
          <a:lstStyle/>
          <a:p>
            <a:pPr algn="just"/>
            <a:r>
              <a:rPr lang="fr-FR" altLang="fr-FR" sz="2000" b="1" u="sng" dirty="0"/>
              <a:t>Le bureau indique : </a:t>
            </a:r>
          </a:p>
          <a:p>
            <a:pPr algn="just"/>
            <a:endParaRPr lang="fr-FR" altLang="fr-FR" sz="2000" dirty="0"/>
          </a:p>
          <a:p>
            <a:pPr marL="285750" indent="-285750" algn="just">
              <a:buFont typeface="Wingdings" panose="05000000000000000000" pitchFamily="2" charset="2"/>
              <a:buChar char="§"/>
            </a:pPr>
            <a:r>
              <a:rPr lang="fr-FR" altLang="fr-FR" dirty="0"/>
              <a:t>Le nombre d’électeurs inscrits; </a:t>
            </a:r>
          </a:p>
          <a:p>
            <a:pPr marL="285750" indent="-285750" algn="just">
              <a:buFont typeface="Wingdings" panose="05000000000000000000" pitchFamily="2" charset="2"/>
              <a:buChar char="§"/>
            </a:pPr>
            <a:r>
              <a:rPr lang="fr-FR" altLang="fr-FR" dirty="0"/>
              <a:t>Le nombre d’émargements; </a:t>
            </a:r>
          </a:p>
          <a:p>
            <a:pPr marL="285750" indent="-285750" algn="just">
              <a:buFont typeface="Wingdings" panose="05000000000000000000" pitchFamily="2" charset="2"/>
              <a:buChar char="§"/>
            </a:pPr>
            <a:r>
              <a:rPr lang="fr-FR" altLang="fr-FR" dirty="0"/>
              <a:t>Le nombre de votants; </a:t>
            </a:r>
          </a:p>
          <a:p>
            <a:pPr marL="285750" indent="-285750" algn="just">
              <a:buFont typeface="Wingdings" panose="05000000000000000000" pitchFamily="2" charset="2"/>
              <a:buChar char="§"/>
            </a:pPr>
            <a:r>
              <a:rPr lang="fr-FR" altLang="fr-FR" dirty="0"/>
              <a:t>Le nombre de suffrages exprimés en déduisant le nombre des suffrages blancs, nuls;  </a:t>
            </a:r>
          </a:p>
          <a:p>
            <a:pPr marL="285750" indent="-285750" algn="just">
              <a:buFont typeface="Wingdings" panose="05000000000000000000" pitchFamily="2" charset="2"/>
              <a:buChar char="§"/>
            </a:pPr>
            <a:r>
              <a:rPr lang="fr-FR" altLang="fr-FR" dirty="0"/>
              <a:t>Le nombre de suffrages recueillis par chaque liste; </a:t>
            </a:r>
          </a:p>
          <a:p>
            <a:pPr marL="285750" indent="-285750" algn="just">
              <a:buFont typeface="Wingdings" panose="05000000000000000000" pitchFamily="2" charset="2"/>
              <a:buChar char="§"/>
            </a:pPr>
            <a:r>
              <a:rPr lang="fr-FR" altLang="fr-FR" dirty="0"/>
              <a:t>Le nombre de cartes électorales tenues à leur disposition au bureau de vote;</a:t>
            </a:r>
          </a:p>
          <a:p>
            <a:pPr marL="285750" indent="-285750" algn="just">
              <a:buFont typeface="Wingdings" panose="05000000000000000000" pitchFamily="2" charset="2"/>
              <a:buChar char="§"/>
            </a:pPr>
            <a:r>
              <a:rPr lang="fr-FR" altLang="fr-FR" dirty="0"/>
              <a:t>Le nombre de cartes retirées par les électeurs dans le bureau de vote; </a:t>
            </a:r>
          </a:p>
          <a:p>
            <a:pPr marL="285750" indent="-285750" algn="just">
              <a:buFont typeface="Wingdings" panose="05000000000000000000" pitchFamily="2" charset="2"/>
              <a:buChar char="§"/>
            </a:pPr>
            <a:r>
              <a:rPr lang="fr-FR" altLang="fr-FR" dirty="0"/>
              <a:t>Le nombre de cartes électorales non retirées; </a:t>
            </a:r>
          </a:p>
          <a:p>
            <a:pPr marL="285750" indent="-285750" algn="just">
              <a:buFont typeface="Wingdings" panose="05000000000000000000" pitchFamily="2" charset="2"/>
              <a:buChar char="§"/>
            </a:pPr>
            <a:r>
              <a:rPr lang="fr-FR" altLang="fr-FR" dirty="0"/>
              <a:t>Le nombre d’électeurs ayant voté par procuration; </a:t>
            </a:r>
          </a:p>
          <a:p>
            <a:pPr marL="285750" indent="-285750" algn="just">
              <a:buFont typeface="Wingdings" panose="05000000000000000000" pitchFamily="2" charset="2"/>
              <a:buChar char="§"/>
            </a:pPr>
            <a:r>
              <a:rPr lang="fr-FR" altLang="fr-FR" dirty="0"/>
              <a:t>Toute réclamation des électeurs ou des délégués des listes, ainsi que les décisions motivées prises par le bureau sur les incidents qui ont pu se produire. </a:t>
            </a:r>
          </a:p>
        </p:txBody>
      </p:sp>
      <p:sp>
        <p:nvSpPr>
          <p:cNvPr id="4" name="ZoneTexte 3">
            <a:extLst>
              <a:ext uri="{FF2B5EF4-FFF2-40B4-BE49-F238E27FC236}">
                <a16:creationId xmlns:a16="http://schemas.microsoft.com/office/drawing/2014/main" id="{CDA9F3A8-EEF2-7F14-9699-D74D3FE1CCA2}"/>
              </a:ext>
            </a:extLst>
          </p:cNvPr>
          <p:cNvSpPr txBox="1"/>
          <p:nvPr/>
        </p:nvSpPr>
        <p:spPr>
          <a:xfrm>
            <a:off x="7413886" y="188366"/>
            <a:ext cx="4778114" cy="3170099"/>
          </a:xfrm>
          <a:prstGeom prst="rect">
            <a:avLst/>
          </a:prstGeom>
          <a:noFill/>
        </p:spPr>
        <p:txBody>
          <a:bodyPr wrap="square">
            <a:spAutoFit/>
          </a:bodyPr>
          <a:lstStyle/>
          <a:p>
            <a:r>
              <a:rPr lang="fr-FR" sz="2000" b="1" u="sng" dirty="0"/>
              <a:t>Pour info : il y a cinq sortes de PV :</a:t>
            </a:r>
          </a:p>
          <a:p>
            <a:r>
              <a:rPr lang="fr-FR" b="1" dirty="0"/>
              <a:t>- Les PV A = </a:t>
            </a:r>
            <a:r>
              <a:rPr lang="fr-FR" b="1" dirty="0" err="1"/>
              <a:t>pv</a:t>
            </a:r>
            <a:r>
              <a:rPr lang="fr-FR" b="1" dirty="0"/>
              <a:t> de bureau de vote à urne transparente</a:t>
            </a:r>
            <a:br>
              <a:rPr lang="fr-FR" dirty="0"/>
            </a:br>
            <a:r>
              <a:rPr lang="fr-FR" dirty="0"/>
              <a:t>- Les PV </a:t>
            </a:r>
            <a:r>
              <a:rPr lang="fr-FR" dirty="0" err="1"/>
              <a:t>Abis</a:t>
            </a:r>
            <a:r>
              <a:rPr lang="fr-FR" dirty="0"/>
              <a:t> = </a:t>
            </a:r>
            <a:r>
              <a:rPr lang="fr-FR" dirty="0" err="1"/>
              <a:t>pv</a:t>
            </a:r>
            <a:r>
              <a:rPr lang="fr-FR" dirty="0"/>
              <a:t> de bureau de vote à machine à voter</a:t>
            </a:r>
            <a:br>
              <a:rPr lang="fr-FR" dirty="0"/>
            </a:br>
            <a:r>
              <a:rPr lang="fr-FR" dirty="0"/>
              <a:t>- Les PV </a:t>
            </a:r>
            <a:r>
              <a:rPr lang="fr-FR" dirty="0" err="1"/>
              <a:t>Ater</a:t>
            </a:r>
            <a:r>
              <a:rPr lang="fr-FR" dirty="0"/>
              <a:t> = </a:t>
            </a:r>
            <a:r>
              <a:rPr lang="fr-FR" dirty="0" err="1"/>
              <a:t>pv</a:t>
            </a:r>
            <a:r>
              <a:rPr lang="fr-FR" dirty="0"/>
              <a:t> de centre de vote (français de l'étranger)</a:t>
            </a:r>
            <a:br>
              <a:rPr lang="fr-FR" dirty="0"/>
            </a:br>
            <a:r>
              <a:rPr lang="fr-FR" dirty="0"/>
              <a:t>- </a:t>
            </a:r>
            <a:r>
              <a:rPr lang="fr-FR" b="1" dirty="0"/>
              <a:t>Les PV B = </a:t>
            </a:r>
            <a:r>
              <a:rPr lang="fr-FR" b="1" dirty="0" err="1"/>
              <a:t>pv</a:t>
            </a:r>
            <a:r>
              <a:rPr lang="fr-FR" b="1" dirty="0"/>
              <a:t> de bureau de vote centralisateur au niveau de la commune</a:t>
            </a:r>
            <a:br>
              <a:rPr lang="fr-FR" dirty="0"/>
            </a:br>
            <a:r>
              <a:rPr lang="fr-FR" dirty="0"/>
              <a:t>- Les PV C = </a:t>
            </a:r>
            <a:r>
              <a:rPr lang="fr-FR" dirty="0" err="1"/>
              <a:t>pv</a:t>
            </a:r>
            <a:r>
              <a:rPr lang="fr-FR" dirty="0"/>
              <a:t> des commissions locales de recensement</a:t>
            </a:r>
          </a:p>
        </p:txBody>
      </p:sp>
      <p:sp>
        <p:nvSpPr>
          <p:cNvPr id="2" name="ZoneTexte 1">
            <a:extLst>
              <a:ext uri="{FF2B5EF4-FFF2-40B4-BE49-F238E27FC236}">
                <a16:creationId xmlns:a16="http://schemas.microsoft.com/office/drawing/2014/main" id="{45C75CD2-C330-DB6A-BC1D-81ABC60C94EE}"/>
              </a:ext>
            </a:extLst>
          </p:cNvPr>
          <p:cNvSpPr txBox="1"/>
          <p:nvPr/>
        </p:nvSpPr>
        <p:spPr>
          <a:xfrm>
            <a:off x="1866900"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4162847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2CCEB-E426-5D23-44F8-E401C461FFCB}"/>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31F186A-AC65-3298-560F-D813EECA261B}"/>
              </a:ext>
            </a:extLst>
          </p:cNvPr>
          <p:cNvSpPr txBox="1"/>
          <p:nvPr/>
        </p:nvSpPr>
        <p:spPr>
          <a:xfrm>
            <a:off x="65988" y="1753910"/>
            <a:ext cx="11430000" cy="2862322"/>
          </a:xfrm>
          <a:prstGeom prst="rect">
            <a:avLst/>
          </a:prstGeom>
          <a:noFill/>
          <a:ln>
            <a:noFill/>
          </a:ln>
        </p:spPr>
        <p:txBody>
          <a:bodyPr wrap="square">
            <a:spAutoFit/>
          </a:bodyPr>
          <a:lstStyle/>
          <a:p>
            <a:pPr algn="just"/>
            <a:r>
              <a:rPr lang="fr-FR" altLang="fr-FR" u="sng" dirty="0"/>
              <a:t>Focus sur la réforme du mode de scrutin dans les communes de moins de 1 000 habitants:</a:t>
            </a:r>
            <a:endParaRPr lang="fr-FR" altLang="fr-FR" dirty="0"/>
          </a:p>
          <a:p>
            <a:pPr algn="just"/>
            <a:endParaRPr lang="fr-FR" altLang="fr-FR" dirty="0"/>
          </a:p>
          <a:p>
            <a:r>
              <a:rPr lang="fr-FR" dirty="0"/>
              <a:t>1. Les modalités d’acquisition des élections dès le 1</a:t>
            </a:r>
            <a:r>
              <a:rPr lang="fr-FR" baseline="30000" dirty="0"/>
              <a:t>er</a:t>
            </a:r>
            <a:r>
              <a:rPr lang="fr-FR" dirty="0"/>
              <a:t> tour ont évolué. Désormais, lorsqu’une seule liste se présente, le vote du quart des électeurs inscrits n’est plus requis pour être élu dès le premier tour.</a:t>
            </a:r>
          </a:p>
          <a:p>
            <a:endParaRPr lang="fr-FR" altLang="fr-FR" dirty="0"/>
          </a:p>
          <a:p>
            <a:r>
              <a:rPr lang="fr-FR" altLang="fr-FR" dirty="0"/>
              <a:t>En clair, si la liste recueille la majorité des suffrages exprimés à l’occasion de l’élection, cela suffit. Il n’est plus nécessaire que le quart des électeurs inscrits se soit déplacé aux urnes.</a:t>
            </a:r>
          </a:p>
          <a:p>
            <a:endParaRPr lang="fr-FR" altLang="fr-FR" dirty="0"/>
          </a:p>
          <a:p>
            <a:r>
              <a:rPr lang="fr-FR" altLang="fr-FR" dirty="0"/>
              <a:t>2. Application de la prime majoritaire + répartition du reste des sièges à la proportionnelle puis au plus </a:t>
            </a:r>
            <a:r>
              <a:rPr lang="fr-FR" altLang="fr-FR"/>
              <a:t>fort reste </a:t>
            </a:r>
            <a:r>
              <a:rPr lang="fr-FR" altLang="fr-FR" dirty="0"/>
              <a:t>parmi les listes ayant obtenu au moins 5% des suffrages exprimés.</a:t>
            </a:r>
          </a:p>
        </p:txBody>
      </p:sp>
      <p:pic>
        <p:nvPicPr>
          <p:cNvPr id="8" name="Image 7">
            <a:extLst>
              <a:ext uri="{FF2B5EF4-FFF2-40B4-BE49-F238E27FC236}">
                <a16:creationId xmlns:a16="http://schemas.microsoft.com/office/drawing/2014/main" id="{4895CBAF-870D-C17A-AB82-56DBFBC478C0}"/>
              </a:ext>
            </a:extLst>
          </p:cNvPr>
          <p:cNvPicPr>
            <a:picLocks noChangeAspect="1"/>
          </p:cNvPicPr>
          <p:nvPr/>
        </p:nvPicPr>
        <p:blipFill>
          <a:blip r:embed="rId2"/>
          <a:stretch>
            <a:fillRect/>
          </a:stretch>
        </p:blipFill>
        <p:spPr>
          <a:xfrm>
            <a:off x="10826884" y="0"/>
            <a:ext cx="1299127" cy="1571224"/>
          </a:xfrm>
          <a:prstGeom prst="rect">
            <a:avLst/>
          </a:prstGeom>
        </p:spPr>
      </p:pic>
      <p:sp>
        <p:nvSpPr>
          <p:cNvPr id="2" name="ZoneTexte 1">
            <a:extLst>
              <a:ext uri="{FF2B5EF4-FFF2-40B4-BE49-F238E27FC236}">
                <a16:creationId xmlns:a16="http://schemas.microsoft.com/office/drawing/2014/main" id="{DB4918B3-7978-A39F-1230-15D659D23EE1}"/>
              </a:ext>
            </a:extLst>
          </p:cNvPr>
          <p:cNvSpPr txBox="1"/>
          <p:nvPr/>
        </p:nvSpPr>
        <p:spPr>
          <a:xfrm>
            <a:off x="1800225" y="6586772"/>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622646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5A30D-1767-DBF7-4703-4BC6183F7717}"/>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26C15F9D-F188-6402-22B4-2CA1BFD6C6C8}"/>
              </a:ext>
            </a:extLst>
          </p:cNvPr>
          <p:cNvSpPr>
            <a:spLocks noGrp="1"/>
          </p:cNvSpPr>
          <p:nvPr>
            <p:ph type="title"/>
          </p:nvPr>
        </p:nvSpPr>
        <p:spPr>
          <a:xfrm>
            <a:off x="3819525" y="1025906"/>
            <a:ext cx="6531666" cy="480131"/>
          </a:xfrm>
          <a:ln w="38100">
            <a:solidFill>
              <a:schemeClr val="tx1"/>
            </a:solidFill>
          </a:ln>
          <a:effectLst>
            <a:outerShdw blurRad="50800" dist="38100" dir="18900000" algn="bl" rotWithShape="0">
              <a:prstClr val="black">
                <a:alpha val="40000"/>
              </a:prstClr>
            </a:outerShdw>
          </a:effectLst>
        </p:spPr>
        <p:txBody>
          <a:bodyPr/>
          <a:lstStyle/>
          <a:p>
            <a:pPr algn="ctr"/>
            <a:r>
              <a:rPr lang="fr-FR" sz="2800" dirty="0"/>
              <a:t>La finalisation du procès-verbal</a:t>
            </a:r>
          </a:p>
        </p:txBody>
      </p:sp>
      <p:sp>
        <p:nvSpPr>
          <p:cNvPr id="6" name="ZoneTexte 5">
            <a:extLst>
              <a:ext uri="{FF2B5EF4-FFF2-40B4-BE49-F238E27FC236}">
                <a16:creationId xmlns:a16="http://schemas.microsoft.com/office/drawing/2014/main" id="{D1DA023D-38D2-8650-906E-C8A51F77F4AE}"/>
              </a:ext>
            </a:extLst>
          </p:cNvPr>
          <p:cNvSpPr txBox="1"/>
          <p:nvPr/>
        </p:nvSpPr>
        <p:spPr>
          <a:xfrm>
            <a:off x="85725" y="1652750"/>
            <a:ext cx="12106275" cy="5078313"/>
          </a:xfrm>
          <a:prstGeom prst="rect">
            <a:avLst/>
          </a:prstGeom>
          <a:noFill/>
          <a:ln>
            <a:noFill/>
          </a:ln>
        </p:spPr>
        <p:txBody>
          <a:bodyPr wrap="square">
            <a:spAutoFit/>
          </a:bodyPr>
          <a:lstStyle/>
          <a:p>
            <a:r>
              <a:rPr lang="fr-FR" altLang="fr-FR" sz="1800" dirty="0"/>
              <a:t>Le procès-verbal </a:t>
            </a:r>
            <a:r>
              <a:rPr lang="fr-FR" altLang="fr-FR" sz="1800" b="1" dirty="0"/>
              <a:t>est </a:t>
            </a:r>
            <a:r>
              <a:rPr lang="fr-FR" altLang="fr-FR" b="1" dirty="0"/>
              <a:t>signé en</a:t>
            </a:r>
            <a:r>
              <a:rPr lang="fr-FR" altLang="fr-FR" sz="1800" b="1" dirty="0"/>
              <a:t> deux exemplaires </a:t>
            </a:r>
            <a:r>
              <a:rPr lang="fr-FR" altLang="fr-FR" sz="1800" dirty="0"/>
              <a:t>par tous les membres titulaires du bureau</a:t>
            </a:r>
            <a:r>
              <a:rPr lang="fr-FR" altLang="fr-FR" dirty="0"/>
              <a:t> :</a:t>
            </a:r>
            <a:r>
              <a:rPr lang="fr-FR" altLang="fr-FR" sz="1800" dirty="0"/>
              <a:t> le Président, les assesseurs, les délégués de liste et le secrétaire.  En cas de refus de signature, il en est fait mention au procès-verbal par le président. A compter de la signature, le PV ne peut plus être rectifié, même s’il est erroné.</a:t>
            </a:r>
          </a:p>
          <a:p>
            <a:pPr algn="just"/>
            <a:endParaRPr lang="fr-FR" altLang="fr-FR" dirty="0"/>
          </a:p>
          <a:p>
            <a:pPr algn="just"/>
            <a:r>
              <a:rPr lang="fr-FR" altLang="fr-FR" sz="1800" dirty="0"/>
              <a:t>Les feuilles sont remises au président du bureau de vote avec les bulletins et enveloppes dont la validité est contestée ou semble douteuse. </a:t>
            </a:r>
          </a:p>
          <a:p>
            <a:pPr algn="just"/>
            <a:endParaRPr lang="fr-FR" altLang="fr-FR" dirty="0"/>
          </a:p>
          <a:p>
            <a:pPr marL="285750" indent="-285750" algn="just">
              <a:buFont typeface="Wingdings" panose="05000000000000000000" pitchFamily="2" charset="2"/>
              <a:buChar char="§"/>
            </a:pPr>
            <a:r>
              <a:rPr lang="fr-FR" dirty="0"/>
              <a:t>Le 1er exemplaire est immédiatement scellé et transmis sans délai, au président de la commission nationale de recensement général des votes en préfecture ; </a:t>
            </a:r>
          </a:p>
          <a:p>
            <a:pPr marL="285750" indent="-285750" algn="just">
              <a:buFont typeface="Wingdings" panose="05000000000000000000" pitchFamily="2" charset="2"/>
              <a:buChar char="§"/>
            </a:pPr>
            <a:r>
              <a:rPr lang="fr-FR" dirty="0"/>
              <a:t>Sont joints au PV : Tous les bulletins et enveloppes déclarés blancs ou nuls et/ou contestés, les feuilles de pointage signées, la liste d’émargement, le PV de remise des cartes électorales s’il y a lieu, l’état nominatif des électeurs n’ayant pas retiré leur carte, les pièces fournies à l’appui des réclamations et des décisions prises par le bureau. </a:t>
            </a:r>
          </a:p>
          <a:p>
            <a:pPr marL="285750" indent="-285750" algn="just">
              <a:buFont typeface="Wingdings" panose="05000000000000000000" pitchFamily="2" charset="2"/>
              <a:buChar char="§"/>
            </a:pPr>
            <a:r>
              <a:rPr lang="fr-FR" dirty="0"/>
              <a:t>Le 2ème exemplaire, conservé au préalable en mairie, est déposé aux archives départementales après le délai de dix jours prescrit à l'article </a:t>
            </a:r>
            <a:r>
              <a:rPr lang="fr-FR" dirty="0">
                <a:hlinkClick r:id="rId2"/>
              </a:rPr>
              <a:t>L. 68</a:t>
            </a:r>
            <a:r>
              <a:rPr lang="fr-FR" dirty="0"/>
              <a:t> du code électoral.</a:t>
            </a:r>
          </a:p>
          <a:p>
            <a:pPr algn="just"/>
            <a:endParaRPr lang="fr-FR" altLang="fr-FR" dirty="0">
              <a:highlight>
                <a:srgbClr val="FFFF00"/>
              </a:highlight>
            </a:endParaRPr>
          </a:p>
          <a:p>
            <a:r>
              <a:rPr lang="fr-FR" sz="1800" dirty="0"/>
              <a:t>La commission locale de recensement tranche les questions que peut poser, en dehors de toute réclamation, la comptabilisation des bulletins et procède aux rectifications nécessaires.</a:t>
            </a:r>
          </a:p>
          <a:p>
            <a:pPr algn="just"/>
            <a:endParaRPr lang="fr-FR" altLang="fr-FR" sz="1800" dirty="0"/>
          </a:p>
        </p:txBody>
      </p:sp>
      <p:pic>
        <p:nvPicPr>
          <p:cNvPr id="3" name="Image 2">
            <a:extLst>
              <a:ext uri="{FF2B5EF4-FFF2-40B4-BE49-F238E27FC236}">
                <a16:creationId xmlns:a16="http://schemas.microsoft.com/office/drawing/2014/main" id="{D62635C4-E512-F29F-86DF-79E71F4264F2}"/>
              </a:ext>
            </a:extLst>
          </p:cNvPr>
          <p:cNvPicPr>
            <a:picLocks noChangeAspect="1"/>
          </p:cNvPicPr>
          <p:nvPr/>
        </p:nvPicPr>
        <p:blipFill>
          <a:blip r:embed="rId3"/>
          <a:stretch>
            <a:fillRect/>
          </a:stretch>
        </p:blipFill>
        <p:spPr>
          <a:xfrm>
            <a:off x="10507988" y="1566"/>
            <a:ext cx="1470212" cy="1778142"/>
          </a:xfrm>
          <a:prstGeom prst="rect">
            <a:avLst/>
          </a:prstGeom>
        </p:spPr>
      </p:pic>
      <p:sp>
        <p:nvSpPr>
          <p:cNvPr id="2" name="ZoneTexte 1">
            <a:extLst>
              <a:ext uri="{FF2B5EF4-FFF2-40B4-BE49-F238E27FC236}">
                <a16:creationId xmlns:a16="http://schemas.microsoft.com/office/drawing/2014/main" id="{59E551D4-F0FE-81B8-F5B2-D42E70170098}"/>
              </a:ext>
            </a:extLst>
          </p:cNvPr>
          <p:cNvSpPr txBox="1"/>
          <p:nvPr/>
        </p:nvSpPr>
        <p:spPr>
          <a:xfrm>
            <a:off x="1885950" y="6602518"/>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1058776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B7A0D-DBE7-7B80-4B7A-FFEA830048BC}"/>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20778F4B-9BCB-5D49-00F7-0943FFF71ACA}"/>
              </a:ext>
            </a:extLst>
          </p:cNvPr>
          <p:cNvSpPr txBox="1"/>
          <p:nvPr/>
        </p:nvSpPr>
        <p:spPr>
          <a:xfrm>
            <a:off x="0" y="2828921"/>
            <a:ext cx="2469176" cy="2246769"/>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2800" b="1" dirty="0"/>
              <a:t>Vous exercer : Remplir un PV des opérations électorales </a:t>
            </a:r>
          </a:p>
        </p:txBody>
      </p:sp>
      <p:sp>
        <p:nvSpPr>
          <p:cNvPr id="3" name="ZoneTexte 2">
            <a:extLst>
              <a:ext uri="{FF2B5EF4-FFF2-40B4-BE49-F238E27FC236}">
                <a16:creationId xmlns:a16="http://schemas.microsoft.com/office/drawing/2014/main" id="{E1625E05-F550-759C-CECC-2BA98F76E5FD}"/>
              </a:ext>
            </a:extLst>
          </p:cNvPr>
          <p:cNvSpPr txBox="1"/>
          <p:nvPr/>
        </p:nvSpPr>
        <p:spPr>
          <a:xfrm>
            <a:off x="1857375" y="6592330"/>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pic>
        <p:nvPicPr>
          <p:cNvPr id="5" name="Image 4">
            <a:extLst>
              <a:ext uri="{FF2B5EF4-FFF2-40B4-BE49-F238E27FC236}">
                <a16:creationId xmlns:a16="http://schemas.microsoft.com/office/drawing/2014/main" id="{AADF2F7A-923E-EE1D-7721-BF952E3A44E4}"/>
              </a:ext>
            </a:extLst>
          </p:cNvPr>
          <p:cNvPicPr>
            <a:picLocks noChangeAspect="1"/>
          </p:cNvPicPr>
          <p:nvPr/>
        </p:nvPicPr>
        <p:blipFill>
          <a:blip r:embed="rId2"/>
          <a:stretch>
            <a:fillRect/>
          </a:stretch>
        </p:blipFill>
        <p:spPr>
          <a:xfrm>
            <a:off x="2469176" y="1229227"/>
            <a:ext cx="9575298" cy="4554884"/>
          </a:xfrm>
          <a:prstGeom prst="rect">
            <a:avLst/>
          </a:prstGeom>
        </p:spPr>
      </p:pic>
    </p:spTree>
    <p:extLst>
      <p:ext uri="{BB962C8B-B14F-4D97-AF65-F5344CB8AC3E}">
        <p14:creationId xmlns:p14="http://schemas.microsoft.com/office/powerpoint/2010/main" val="2777441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24BAB-B3DB-14CE-02F8-4021C35E5B9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72F864F1-2D3E-13CD-1BDD-7AB3A3956F6B}"/>
              </a:ext>
            </a:extLst>
          </p:cNvPr>
          <p:cNvSpPr>
            <a:spLocks noGrp="1"/>
          </p:cNvSpPr>
          <p:nvPr>
            <p:ph type="title"/>
          </p:nvPr>
        </p:nvSpPr>
        <p:spPr>
          <a:xfrm>
            <a:off x="874740" y="1379462"/>
            <a:ext cx="6335530" cy="757130"/>
          </a:xfrm>
          <a:ln w="38100">
            <a:solidFill>
              <a:schemeClr val="tx1"/>
            </a:solidFill>
          </a:ln>
          <a:effectLst>
            <a:outerShdw blurRad="50800" dist="38100" dir="18900000" algn="bl" rotWithShape="0">
              <a:prstClr val="black">
                <a:alpha val="40000"/>
              </a:prstClr>
            </a:outerShdw>
          </a:effectLst>
        </p:spPr>
        <p:txBody>
          <a:bodyPr/>
          <a:lstStyle/>
          <a:p>
            <a:pPr algn="ctr"/>
            <a:r>
              <a:rPr lang="fr-FR" sz="2400" dirty="0"/>
              <a:t>Cas pratique: Remplir un PV des opérations électorales</a:t>
            </a:r>
          </a:p>
        </p:txBody>
      </p:sp>
      <p:sp>
        <p:nvSpPr>
          <p:cNvPr id="3" name="ZoneTexte 2">
            <a:extLst>
              <a:ext uri="{FF2B5EF4-FFF2-40B4-BE49-F238E27FC236}">
                <a16:creationId xmlns:a16="http://schemas.microsoft.com/office/drawing/2014/main" id="{0E37B25F-3E24-C7A2-C4B8-4BDB4AA70AB3}"/>
              </a:ext>
            </a:extLst>
          </p:cNvPr>
          <p:cNvSpPr txBox="1"/>
          <p:nvPr/>
        </p:nvSpPr>
        <p:spPr>
          <a:xfrm>
            <a:off x="172084" y="2434947"/>
            <a:ext cx="6780808" cy="4031873"/>
          </a:xfrm>
          <a:prstGeom prst="rect">
            <a:avLst/>
          </a:prstGeom>
          <a:noFill/>
          <a:ln>
            <a:noFill/>
          </a:ln>
        </p:spPr>
        <p:txBody>
          <a:bodyPr wrap="square">
            <a:spAutoFit/>
          </a:bodyPr>
          <a:lstStyle/>
          <a:p>
            <a:pPr algn="just"/>
            <a:r>
              <a:rPr lang="fr-FR" altLang="fr-FR" sz="1600" u="sng" dirty="0"/>
              <a:t>Elections municipales dans la commune de X </a:t>
            </a:r>
            <a:r>
              <a:rPr lang="fr-FR" altLang="fr-FR" sz="1600" dirty="0"/>
              <a:t>:</a:t>
            </a:r>
          </a:p>
          <a:p>
            <a:pPr algn="just">
              <a:buFontTx/>
              <a:buChar char="-"/>
            </a:pPr>
            <a:r>
              <a:rPr lang="fr-FR" altLang="fr-FR" sz="1600" dirty="0"/>
              <a:t>3000 électeurs identifiés sur la liste électorale (23 conseillers municipaux à élire)</a:t>
            </a:r>
          </a:p>
          <a:p>
            <a:pPr algn="just">
              <a:buFontTx/>
              <a:buChar char="-"/>
            </a:pPr>
            <a:r>
              <a:rPr lang="fr-FR" altLang="fr-FR" sz="1600" dirty="0"/>
              <a:t>1262 personnes ont voté, dont une a refusé de signer la liste d ’émargement</a:t>
            </a:r>
          </a:p>
          <a:p>
            <a:pPr algn="just">
              <a:buFontTx/>
              <a:buChar char="-"/>
            </a:pPr>
            <a:r>
              <a:rPr lang="fr-FR" altLang="fr-FR" sz="1600" dirty="0"/>
              <a:t>4 cartes électorales devaient être remises le jour du scrutin : 2 ont été retirées, et 2 non retirées</a:t>
            </a:r>
          </a:p>
          <a:p>
            <a:pPr algn="just">
              <a:buFontTx/>
              <a:buChar char="-"/>
            </a:pPr>
            <a:r>
              <a:rPr lang="fr-FR" altLang="fr-FR" sz="1600" dirty="0"/>
              <a:t>3 bulletins sans enveloppe à l’ouverture de l’urne</a:t>
            </a:r>
          </a:p>
          <a:p>
            <a:pPr algn="just">
              <a:buFontTx/>
              <a:buChar char="-"/>
            </a:pPr>
            <a:r>
              <a:rPr lang="fr-FR" altLang="fr-FR" sz="1600" dirty="0"/>
              <a:t>4 enveloppes vides</a:t>
            </a:r>
          </a:p>
          <a:p>
            <a:pPr algn="just">
              <a:buFontTx/>
              <a:buChar char="-"/>
            </a:pPr>
            <a:r>
              <a:rPr lang="fr-FR" altLang="fr-FR" sz="1600" dirty="0"/>
              <a:t>1 bulletin de couleur verte</a:t>
            </a:r>
          </a:p>
          <a:p>
            <a:pPr algn="just">
              <a:buFontTx/>
              <a:buChar char="-"/>
            </a:pPr>
            <a:r>
              <a:rPr lang="fr-FR" altLang="fr-FR" sz="1600" dirty="0"/>
              <a:t>2 bulletins manuscrits sur lesquels les électeurs ont écrit deux colonnes non numérotées de noms de candidats</a:t>
            </a:r>
          </a:p>
          <a:p>
            <a:pPr algn="just">
              <a:buFontTx/>
              <a:buChar char="-"/>
            </a:pPr>
            <a:r>
              <a:rPr lang="fr-FR" altLang="fr-FR" sz="1600" dirty="0"/>
              <a:t>2 bulletins manuscrits avec des noms en rouge </a:t>
            </a:r>
          </a:p>
          <a:p>
            <a:pPr algn="just">
              <a:buFontTx/>
              <a:buChar char="-"/>
            </a:pPr>
            <a:r>
              <a:rPr lang="fr-FR" altLang="fr-FR" sz="1600" dirty="0"/>
              <a:t>1 personne a introduit deux enveloppes dans l’urne par erreur</a:t>
            </a:r>
          </a:p>
          <a:p>
            <a:pPr algn="just">
              <a:buFontTx/>
              <a:buChar char="-"/>
            </a:pPr>
            <a:r>
              <a:rPr lang="fr-FR" altLang="fr-FR" sz="1600" dirty="0"/>
              <a:t>8 procurations</a:t>
            </a:r>
          </a:p>
          <a:p>
            <a:pPr algn="just">
              <a:buFontTx/>
              <a:buChar char="-"/>
            </a:pPr>
            <a:r>
              <a:rPr lang="fr-FR" altLang="fr-FR" sz="1600" dirty="0"/>
              <a:t>40 bulletins blancs</a:t>
            </a:r>
          </a:p>
        </p:txBody>
      </p:sp>
      <p:sp>
        <p:nvSpPr>
          <p:cNvPr id="4" name="ZoneTexte 3">
            <a:extLst>
              <a:ext uri="{FF2B5EF4-FFF2-40B4-BE49-F238E27FC236}">
                <a16:creationId xmlns:a16="http://schemas.microsoft.com/office/drawing/2014/main" id="{39CF3DF1-2718-EFD4-B365-CF59DB410128}"/>
              </a:ext>
            </a:extLst>
          </p:cNvPr>
          <p:cNvSpPr txBox="1"/>
          <p:nvPr/>
        </p:nvSpPr>
        <p:spPr>
          <a:xfrm>
            <a:off x="7672678" y="1442199"/>
            <a:ext cx="4778114" cy="2800767"/>
          </a:xfrm>
          <a:prstGeom prst="rect">
            <a:avLst/>
          </a:prstGeom>
          <a:noFill/>
        </p:spPr>
        <p:txBody>
          <a:bodyPr wrap="square">
            <a:spAutoFit/>
          </a:bodyPr>
          <a:lstStyle/>
          <a:p>
            <a:r>
              <a:rPr lang="fr-FR" sz="1600" dirty="0"/>
              <a:t>Répartition des voix entre les listes :</a:t>
            </a:r>
          </a:p>
          <a:p>
            <a:endParaRPr lang="fr-FR" sz="1600" dirty="0"/>
          </a:p>
          <a:p>
            <a:r>
              <a:rPr lang="fr-FR" sz="1600"/>
              <a:t>Liste </a:t>
            </a:r>
            <a:r>
              <a:rPr lang="fr-FR" sz="1600" dirty="0"/>
              <a:t>A (Claire LEROY) : 600</a:t>
            </a:r>
          </a:p>
          <a:p>
            <a:r>
              <a:rPr lang="fr-FR" sz="1600" dirty="0"/>
              <a:t>Bureau 1 et centralisateur : 200</a:t>
            </a:r>
          </a:p>
          <a:p>
            <a:r>
              <a:rPr lang="fr-FR" sz="1600" dirty="0"/>
              <a:t>Bureau 2 : 400</a:t>
            </a:r>
          </a:p>
          <a:p>
            <a:r>
              <a:rPr lang="fr-FR" sz="1600" dirty="0"/>
              <a:t>Liste B (Kévin MARZIN) : 611</a:t>
            </a:r>
          </a:p>
          <a:p>
            <a:r>
              <a:rPr lang="fr-FR" sz="1600" dirty="0"/>
              <a:t>Bureau 1 et centralisateur : 300</a:t>
            </a:r>
          </a:p>
          <a:p>
            <a:r>
              <a:rPr lang="fr-FR" sz="1600" dirty="0"/>
              <a:t>Bureau 2 : 311</a:t>
            </a:r>
          </a:p>
          <a:p>
            <a:endParaRPr lang="fr-FR" sz="1600" dirty="0"/>
          </a:p>
          <a:p>
            <a:r>
              <a:rPr lang="fr-FR" sz="1600" dirty="0"/>
              <a:t>Avez-vous des exemples d’événements qui ont été mentionnés au PV des opérations électorales?</a:t>
            </a:r>
          </a:p>
        </p:txBody>
      </p:sp>
      <p:sp>
        <p:nvSpPr>
          <p:cNvPr id="2" name="ZoneTexte 1">
            <a:extLst>
              <a:ext uri="{FF2B5EF4-FFF2-40B4-BE49-F238E27FC236}">
                <a16:creationId xmlns:a16="http://schemas.microsoft.com/office/drawing/2014/main" id="{E143C4C7-C70B-2052-37E8-03AE466F65E2}"/>
              </a:ext>
            </a:extLst>
          </p:cNvPr>
          <p:cNvSpPr txBox="1"/>
          <p:nvPr/>
        </p:nvSpPr>
        <p:spPr>
          <a:xfrm>
            <a:off x="1866900"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08523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D77C8351-B437-952D-A2A7-32F58C4A5A8E}"/>
              </a:ext>
            </a:extLst>
          </p:cNvPr>
          <p:cNvGraphicFramePr/>
          <p:nvPr>
            <p:extLst>
              <p:ext uri="{D42A27DB-BD31-4B8C-83A1-F6EECF244321}">
                <p14:modId xmlns:p14="http://schemas.microsoft.com/office/powerpoint/2010/main" val="3076007745"/>
              </p:ext>
            </p:extLst>
          </p:nvPr>
        </p:nvGraphicFramePr>
        <p:xfrm>
          <a:off x="3389333" y="508958"/>
          <a:ext cx="7937428" cy="5500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descr="Une image contenant texte, Police, logo, Graphique&#10;&#10;Description générée automatiquement">
            <a:extLst>
              <a:ext uri="{FF2B5EF4-FFF2-40B4-BE49-F238E27FC236}">
                <a16:creationId xmlns:a16="http://schemas.microsoft.com/office/drawing/2014/main" id="{A15F7F1D-5603-1684-810C-A3BA60F8B7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234" y="122805"/>
            <a:ext cx="2564308" cy="828548"/>
          </a:xfrm>
          <a:prstGeom prst="rect">
            <a:avLst/>
          </a:prstGeom>
        </p:spPr>
      </p:pic>
      <p:pic>
        <p:nvPicPr>
          <p:cNvPr id="3" name="Image 2">
            <a:extLst>
              <a:ext uri="{FF2B5EF4-FFF2-40B4-BE49-F238E27FC236}">
                <a16:creationId xmlns:a16="http://schemas.microsoft.com/office/drawing/2014/main" id="{DFCF7044-C5C9-1E0C-E171-37C6758EC87F}"/>
              </a:ext>
            </a:extLst>
          </p:cNvPr>
          <p:cNvPicPr>
            <a:picLocks noChangeAspect="1"/>
          </p:cNvPicPr>
          <p:nvPr/>
        </p:nvPicPr>
        <p:blipFill>
          <a:blip r:embed="rId8"/>
          <a:stretch>
            <a:fillRect/>
          </a:stretch>
        </p:blipFill>
        <p:spPr>
          <a:xfrm>
            <a:off x="814042" y="1543417"/>
            <a:ext cx="2575291" cy="3114675"/>
          </a:xfrm>
          <a:prstGeom prst="rect">
            <a:avLst/>
          </a:prstGeom>
        </p:spPr>
      </p:pic>
      <p:sp>
        <p:nvSpPr>
          <p:cNvPr id="5" name="ZoneTexte 4">
            <a:extLst>
              <a:ext uri="{FF2B5EF4-FFF2-40B4-BE49-F238E27FC236}">
                <a16:creationId xmlns:a16="http://schemas.microsoft.com/office/drawing/2014/main" id="{2E254941-1DD9-2C7A-54E0-95A38ED5DB4C}"/>
              </a:ext>
            </a:extLst>
          </p:cNvPr>
          <p:cNvSpPr txBox="1"/>
          <p:nvPr/>
        </p:nvSpPr>
        <p:spPr>
          <a:xfrm>
            <a:off x="1952625" y="6526569"/>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256754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427D-3B32-3217-C080-5A2DD4FBCB03}"/>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153FBFB-E092-5001-5BB5-5D7F60363B8E}"/>
              </a:ext>
            </a:extLst>
          </p:cNvPr>
          <p:cNvSpPr txBox="1"/>
          <p:nvPr/>
        </p:nvSpPr>
        <p:spPr>
          <a:xfrm>
            <a:off x="172083" y="2434947"/>
            <a:ext cx="11054603" cy="3139321"/>
          </a:xfrm>
          <a:prstGeom prst="rect">
            <a:avLst/>
          </a:prstGeom>
          <a:noFill/>
          <a:ln>
            <a:noFill/>
          </a:ln>
        </p:spPr>
        <p:txBody>
          <a:bodyPr wrap="square">
            <a:spAutoFit/>
          </a:bodyPr>
          <a:lstStyle/>
          <a:p>
            <a:pPr marL="285750" indent="-285750" algn="just">
              <a:buFont typeface="Wingdings" panose="05000000000000000000" pitchFamily="2" charset="2"/>
              <a:buChar char="§"/>
            </a:pPr>
            <a:r>
              <a:rPr lang="fr-FR" altLang="fr-FR" dirty="0"/>
              <a:t>Le nombre d’électeurs inscrits : </a:t>
            </a:r>
            <a:r>
              <a:rPr lang="fr-FR" altLang="fr-FR" b="1" dirty="0"/>
              <a:t>3000</a:t>
            </a:r>
          </a:p>
          <a:p>
            <a:pPr marL="285750" indent="-285750" algn="just">
              <a:buFont typeface="Wingdings" panose="05000000000000000000" pitchFamily="2" charset="2"/>
              <a:buChar char="§"/>
            </a:pPr>
            <a:r>
              <a:rPr lang="fr-FR" altLang="fr-FR" dirty="0"/>
              <a:t>Le nombre d’émargements : </a:t>
            </a:r>
            <a:r>
              <a:rPr lang="fr-FR" altLang="fr-FR" b="1" dirty="0"/>
              <a:t>1262</a:t>
            </a:r>
          </a:p>
          <a:p>
            <a:pPr marL="285750" indent="-285750" algn="just">
              <a:buFont typeface="Wingdings" panose="05000000000000000000" pitchFamily="2" charset="2"/>
              <a:buChar char="§"/>
            </a:pPr>
            <a:r>
              <a:rPr lang="fr-FR" altLang="fr-FR" dirty="0"/>
              <a:t>Le nombre de votants : </a:t>
            </a:r>
            <a:r>
              <a:rPr lang="fr-FR" altLang="fr-FR" b="1" dirty="0"/>
              <a:t>1263</a:t>
            </a:r>
          </a:p>
          <a:p>
            <a:pPr marL="285750" indent="-285750" algn="just">
              <a:buFont typeface="Wingdings" panose="05000000000000000000" pitchFamily="2" charset="2"/>
              <a:buChar char="§"/>
            </a:pPr>
            <a:r>
              <a:rPr lang="fr-FR" altLang="fr-FR" dirty="0"/>
              <a:t>Le nombre de suffrages exprimés en déduisant le nombre des suffrages blancs, nuls </a:t>
            </a:r>
            <a:r>
              <a:rPr lang="fr-FR" altLang="fr-FR"/>
              <a:t>: </a:t>
            </a:r>
            <a:r>
              <a:rPr lang="fr-FR" altLang="fr-FR" b="1"/>
              <a:t>1211</a:t>
            </a:r>
            <a:r>
              <a:rPr lang="fr-FR" altLang="fr-FR"/>
              <a:t>  </a:t>
            </a:r>
            <a:endParaRPr lang="fr-FR" altLang="fr-FR" dirty="0"/>
          </a:p>
          <a:p>
            <a:pPr marL="285750" indent="-285750" algn="just">
              <a:buFont typeface="Wingdings" panose="05000000000000000000" pitchFamily="2" charset="2"/>
              <a:buChar char="§"/>
            </a:pPr>
            <a:r>
              <a:rPr lang="fr-FR" altLang="fr-FR" dirty="0"/>
              <a:t>Le nombre de suffrages recueillis par chaque liste : </a:t>
            </a:r>
          </a:p>
          <a:p>
            <a:pPr marL="285750" indent="-285750" algn="just">
              <a:buFont typeface="Wingdings" panose="05000000000000000000" pitchFamily="2" charset="2"/>
              <a:buChar char="ü"/>
            </a:pPr>
            <a:r>
              <a:rPr lang="fr-FR" altLang="fr-FR" dirty="0"/>
              <a:t>A </a:t>
            </a:r>
            <a:r>
              <a:rPr lang="fr-FR" dirty="0"/>
              <a:t>(Claire LEROY)</a:t>
            </a:r>
            <a:r>
              <a:rPr lang="fr-FR" altLang="fr-FR" dirty="0"/>
              <a:t> : </a:t>
            </a:r>
            <a:r>
              <a:rPr lang="fr-FR" altLang="fr-FR" b="1" dirty="0"/>
              <a:t>600</a:t>
            </a:r>
          </a:p>
          <a:p>
            <a:pPr marL="285750" indent="-285750" algn="just">
              <a:buFont typeface="Wingdings" panose="05000000000000000000" pitchFamily="2" charset="2"/>
              <a:buChar char="ü"/>
            </a:pPr>
            <a:r>
              <a:rPr lang="fr-FR" altLang="fr-FR" dirty="0"/>
              <a:t>B </a:t>
            </a:r>
            <a:r>
              <a:rPr lang="fr-FR" dirty="0"/>
              <a:t>(Kévin MARZIN)</a:t>
            </a:r>
            <a:r>
              <a:rPr lang="fr-FR" altLang="fr-FR" dirty="0"/>
              <a:t> : </a:t>
            </a:r>
            <a:r>
              <a:rPr lang="fr-FR" altLang="fr-FR" b="1" dirty="0"/>
              <a:t>611</a:t>
            </a:r>
          </a:p>
          <a:p>
            <a:pPr marL="285750" indent="-285750" algn="just">
              <a:buFont typeface="Wingdings" panose="05000000000000000000" pitchFamily="2" charset="2"/>
              <a:buChar char="§"/>
            </a:pPr>
            <a:r>
              <a:rPr lang="fr-FR" altLang="fr-FR" dirty="0"/>
              <a:t>Le nombre de cartes électorales tenues à leur disposition au bureau de vote : </a:t>
            </a:r>
            <a:r>
              <a:rPr lang="fr-FR" altLang="fr-FR" b="1" dirty="0"/>
              <a:t>4</a:t>
            </a:r>
          </a:p>
          <a:p>
            <a:pPr marL="285750" indent="-285750" algn="just">
              <a:buFont typeface="Wingdings" panose="05000000000000000000" pitchFamily="2" charset="2"/>
              <a:buChar char="§"/>
            </a:pPr>
            <a:r>
              <a:rPr lang="fr-FR" altLang="fr-FR" dirty="0"/>
              <a:t>Le nombre de cartes retirées par les électeurs dans le bureau de vote : </a:t>
            </a:r>
            <a:r>
              <a:rPr lang="fr-FR" altLang="fr-FR" b="1" dirty="0"/>
              <a:t>2</a:t>
            </a:r>
          </a:p>
          <a:p>
            <a:pPr marL="285750" indent="-285750" algn="just">
              <a:buFont typeface="Wingdings" panose="05000000000000000000" pitchFamily="2" charset="2"/>
              <a:buChar char="§"/>
            </a:pPr>
            <a:r>
              <a:rPr lang="fr-FR" altLang="fr-FR" dirty="0"/>
              <a:t>Le nombre de cartes électorales non retirées : </a:t>
            </a:r>
            <a:r>
              <a:rPr lang="fr-FR" altLang="fr-FR" b="1" dirty="0"/>
              <a:t>2</a:t>
            </a:r>
          </a:p>
          <a:p>
            <a:pPr marL="285750" indent="-285750" algn="just">
              <a:buFont typeface="Wingdings" panose="05000000000000000000" pitchFamily="2" charset="2"/>
              <a:buChar char="§"/>
            </a:pPr>
            <a:r>
              <a:rPr lang="fr-FR" altLang="fr-FR" dirty="0"/>
              <a:t>Le nombre d’électeurs ayant voté par procuration : </a:t>
            </a:r>
            <a:r>
              <a:rPr lang="fr-FR" altLang="fr-FR" b="1" dirty="0"/>
              <a:t>8</a:t>
            </a:r>
          </a:p>
        </p:txBody>
      </p:sp>
      <p:sp>
        <p:nvSpPr>
          <p:cNvPr id="2" name="ZoneTexte 1">
            <a:extLst>
              <a:ext uri="{FF2B5EF4-FFF2-40B4-BE49-F238E27FC236}">
                <a16:creationId xmlns:a16="http://schemas.microsoft.com/office/drawing/2014/main" id="{5E4AE36B-0B83-DB20-F129-E6271962D71E}"/>
              </a:ext>
            </a:extLst>
          </p:cNvPr>
          <p:cNvSpPr txBox="1"/>
          <p:nvPr/>
        </p:nvSpPr>
        <p:spPr>
          <a:xfrm>
            <a:off x="1866900"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
        <p:nvSpPr>
          <p:cNvPr id="9" name="Titre 4">
            <a:extLst>
              <a:ext uri="{FF2B5EF4-FFF2-40B4-BE49-F238E27FC236}">
                <a16:creationId xmlns:a16="http://schemas.microsoft.com/office/drawing/2014/main" id="{B02BE936-DD17-8CF7-D295-F35AD9ABFA5A}"/>
              </a:ext>
            </a:extLst>
          </p:cNvPr>
          <p:cNvSpPr txBox="1">
            <a:spLocks/>
          </p:cNvSpPr>
          <p:nvPr/>
        </p:nvSpPr>
        <p:spPr>
          <a:xfrm>
            <a:off x="874740" y="1379462"/>
            <a:ext cx="6335530" cy="757130"/>
          </a:xfrm>
          <a:prstGeom prst="rect">
            <a:avLst/>
          </a:prstGeom>
          <a:ln w="38100">
            <a:solidFill>
              <a:schemeClr val="tx1"/>
            </a:solidFill>
          </a:ln>
          <a:effectLst>
            <a:outerShdw blurRad="50800" dist="38100" dir="18900000" algn="bl" rotWithShape="0">
              <a:prstClr val="black">
                <a:alpha val="40000"/>
              </a:prstClr>
            </a:outerShdw>
          </a:effec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43"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fr-FR" sz="2400"/>
              <a:t>Cas pratique: Remplir un PV des opérations électorales - résultats</a:t>
            </a:r>
            <a:endParaRPr lang="fr-FR" sz="2400" dirty="0"/>
          </a:p>
        </p:txBody>
      </p:sp>
    </p:spTree>
    <p:extLst>
      <p:ext uri="{BB962C8B-B14F-4D97-AF65-F5344CB8AC3E}">
        <p14:creationId xmlns:p14="http://schemas.microsoft.com/office/powerpoint/2010/main" val="2692563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351B5-98C6-3E6A-04E6-95357079E34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FCF5353D-91A1-36D1-92A7-C0F6DBDD03C2}"/>
              </a:ext>
            </a:extLst>
          </p:cNvPr>
          <p:cNvSpPr txBox="1"/>
          <p:nvPr/>
        </p:nvSpPr>
        <p:spPr>
          <a:xfrm>
            <a:off x="161451" y="2246679"/>
            <a:ext cx="11054603" cy="4247317"/>
          </a:xfrm>
          <a:prstGeom prst="rect">
            <a:avLst/>
          </a:prstGeom>
          <a:noFill/>
          <a:ln>
            <a:noFill/>
          </a:ln>
        </p:spPr>
        <p:txBody>
          <a:bodyPr wrap="square">
            <a:spAutoFit/>
          </a:bodyPr>
          <a:lstStyle/>
          <a:p>
            <a:pPr marL="285750" indent="-285750" algn="just">
              <a:buFont typeface="Wingdings" panose="05000000000000000000" pitchFamily="2" charset="2"/>
              <a:buChar char="§"/>
            </a:pPr>
            <a:r>
              <a:rPr lang="fr-FR" altLang="fr-FR" u="sng" dirty="0"/>
              <a:t>Répartition des sièges</a:t>
            </a:r>
            <a:r>
              <a:rPr lang="fr-FR" altLang="fr-FR" dirty="0"/>
              <a:t> : 23 sièges à répartir</a:t>
            </a:r>
          </a:p>
          <a:p>
            <a:pPr marL="285750" indent="-285750" algn="just">
              <a:buFont typeface="Wingdings" panose="05000000000000000000" pitchFamily="2" charset="2"/>
              <a:buChar char="§"/>
            </a:pPr>
            <a:endParaRPr lang="fr-FR" altLang="fr-FR" dirty="0"/>
          </a:p>
          <a:p>
            <a:pPr marL="285750" indent="-285750" algn="just">
              <a:buFont typeface="Wingdings" panose="05000000000000000000" pitchFamily="2" charset="2"/>
              <a:buChar char="ü"/>
            </a:pPr>
            <a:r>
              <a:rPr lang="fr-FR" altLang="fr-FR" b="1" dirty="0"/>
              <a:t>Prime majoritaire </a:t>
            </a:r>
            <a:r>
              <a:rPr lang="fr-FR" altLang="fr-FR" dirty="0"/>
              <a:t>: la liste </a:t>
            </a:r>
            <a:r>
              <a:rPr lang="fr-FR" dirty="0"/>
              <a:t>Kévin MARZIN</a:t>
            </a:r>
            <a:r>
              <a:rPr lang="fr-FR" altLang="fr-FR" dirty="0"/>
              <a:t> arrivée en tête remporte automatiquement 12 sièges</a:t>
            </a:r>
          </a:p>
          <a:p>
            <a:pPr marL="2571750" lvl="5" indent="-285750" algn="just">
              <a:buFont typeface="Wingdings" panose="05000000000000000000" pitchFamily="2" charset="2"/>
              <a:buChar char="à"/>
            </a:pPr>
            <a:r>
              <a:rPr lang="fr-FR" altLang="fr-FR" dirty="0">
                <a:sym typeface="Wingdings" panose="05000000000000000000" pitchFamily="2" charset="2"/>
              </a:rPr>
              <a:t>Il reste 11 sièges à répartir.</a:t>
            </a:r>
          </a:p>
          <a:p>
            <a:pPr lvl="5" algn="just"/>
            <a:endParaRPr lang="fr-FR" altLang="fr-FR" dirty="0"/>
          </a:p>
          <a:p>
            <a:pPr marL="285750" indent="-285750" algn="just">
              <a:buFont typeface="Wingdings" panose="05000000000000000000" pitchFamily="2" charset="2"/>
              <a:buChar char="ü"/>
            </a:pPr>
            <a:r>
              <a:rPr lang="fr-FR" altLang="fr-FR" b="1" dirty="0"/>
              <a:t>Répartition à la proportionnelle</a:t>
            </a:r>
            <a:r>
              <a:rPr lang="fr-FR" altLang="fr-FR" dirty="0"/>
              <a:t> :</a:t>
            </a:r>
          </a:p>
          <a:p>
            <a:pPr marL="2571750" lvl="5" indent="-285750" algn="just">
              <a:buFont typeface="Wingdings" panose="05000000000000000000" pitchFamily="2" charset="2"/>
              <a:buChar char="à"/>
            </a:pPr>
            <a:r>
              <a:rPr lang="fr-FR" altLang="fr-FR" dirty="0">
                <a:sym typeface="Wingdings" panose="05000000000000000000" pitchFamily="2" charset="2"/>
              </a:rPr>
              <a:t>Calcul du quotient électoral : 1211/11 = 110</a:t>
            </a:r>
          </a:p>
          <a:p>
            <a:pPr marL="2571750" lvl="5" indent="-285750" algn="just">
              <a:buFont typeface="Wingdings" panose="05000000000000000000" pitchFamily="2" charset="2"/>
              <a:buChar char="à"/>
            </a:pPr>
            <a:r>
              <a:rPr lang="fr-FR" altLang="fr-FR" dirty="0">
                <a:sym typeface="Wingdings" panose="05000000000000000000" pitchFamily="2" charset="2"/>
              </a:rPr>
              <a:t>Nombre de sièges liste </a:t>
            </a:r>
            <a:r>
              <a:rPr kumimoji="0" lang="fr-FR" sz="1800" b="0" i="0" u="none" strike="noStrike" kern="1200" cap="none" spc="0" normalizeH="0" baseline="0" noProof="0" dirty="0">
                <a:ln>
                  <a:noFill/>
                </a:ln>
                <a:solidFill>
                  <a:prstClr val="black"/>
                </a:solidFill>
                <a:effectLst/>
                <a:uLnTx/>
                <a:uFillTx/>
                <a:latin typeface="Aptos" panose="02110004020202020204"/>
                <a:ea typeface="+mn-ea"/>
                <a:cs typeface="+mn-cs"/>
              </a:rPr>
              <a:t>Claire LEROY</a:t>
            </a:r>
            <a:r>
              <a:rPr lang="fr-FR" altLang="fr-FR" dirty="0">
                <a:sym typeface="Wingdings" panose="05000000000000000000" pitchFamily="2" charset="2"/>
              </a:rPr>
              <a:t> : 600/110 = 5 sièges</a:t>
            </a:r>
          </a:p>
          <a:p>
            <a:pPr marL="2571750" lvl="5" indent="-285750" algn="just">
              <a:buFont typeface="Wingdings" panose="05000000000000000000" pitchFamily="2" charset="2"/>
              <a:buChar char="à"/>
            </a:pPr>
            <a:r>
              <a:rPr lang="fr-FR" altLang="fr-FR" dirty="0">
                <a:sym typeface="Wingdings" panose="05000000000000000000" pitchFamily="2" charset="2"/>
              </a:rPr>
              <a:t>Nombre de sièges liste </a:t>
            </a:r>
            <a:r>
              <a:rPr lang="fr-FR" dirty="0"/>
              <a:t>Kévin MARZIN</a:t>
            </a:r>
            <a:r>
              <a:rPr lang="fr-FR" altLang="fr-FR" dirty="0">
                <a:sym typeface="Wingdings" panose="05000000000000000000" pitchFamily="2" charset="2"/>
              </a:rPr>
              <a:t> : 611/110 = 5 sièges</a:t>
            </a:r>
          </a:p>
          <a:p>
            <a:pPr marL="2571750" lvl="5" indent="-285750" algn="just">
              <a:buFont typeface="Wingdings" panose="05000000000000000000" pitchFamily="2" charset="2"/>
              <a:buChar char="à"/>
            </a:pPr>
            <a:r>
              <a:rPr lang="fr-FR" altLang="fr-FR" dirty="0">
                <a:sym typeface="Wingdings" panose="05000000000000000000" pitchFamily="2" charset="2"/>
              </a:rPr>
              <a:t>Il reste 1 siège à répartir.</a:t>
            </a:r>
          </a:p>
          <a:p>
            <a:pPr lvl="5" algn="just"/>
            <a:endParaRPr lang="fr-FR" altLang="fr-FR" dirty="0">
              <a:sym typeface="Wingdings" panose="05000000000000000000" pitchFamily="2" charset="2"/>
            </a:endParaRPr>
          </a:p>
          <a:p>
            <a:pPr marL="285750" indent="-285750" algn="just">
              <a:buFont typeface="Wingdings" panose="05000000000000000000" pitchFamily="2" charset="2"/>
              <a:buChar char="ü"/>
            </a:pPr>
            <a:r>
              <a:rPr lang="fr-FR" altLang="fr-FR" b="1" dirty="0"/>
              <a:t>Répartition à la plus forte moyenne </a:t>
            </a:r>
            <a:r>
              <a:rPr lang="fr-FR" altLang="fr-FR" dirty="0"/>
              <a:t>: </a:t>
            </a:r>
          </a:p>
          <a:p>
            <a:pPr algn="just"/>
            <a:r>
              <a:rPr lang="fr-FR" altLang="fr-FR" dirty="0"/>
              <a:t>		        </a:t>
            </a:r>
            <a:r>
              <a:rPr lang="fr-FR" altLang="fr-FR" dirty="0">
                <a:sym typeface="Wingdings" panose="05000000000000000000" pitchFamily="2" charset="2"/>
              </a:rPr>
              <a:t> Liste Claire LEROY : 600/6 = 100</a:t>
            </a:r>
          </a:p>
          <a:p>
            <a:pPr algn="just"/>
            <a:r>
              <a:rPr lang="fr-FR" altLang="fr-FR" dirty="0">
                <a:sym typeface="Wingdings" panose="05000000000000000000" pitchFamily="2" charset="2"/>
              </a:rPr>
              <a:t>		         Liste </a:t>
            </a:r>
            <a:r>
              <a:rPr lang="fr-FR" dirty="0"/>
              <a:t>Kévin MARZIN</a:t>
            </a:r>
            <a:r>
              <a:rPr lang="fr-FR" altLang="fr-FR" dirty="0">
                <a:sym typeface="Wingdings" panose="05000000000000000000" pitchFamily="2" charset="2"/>
              </a:rPr>
              <a:t> : 611/6 = 101</a:t>
            </a:r>
          </a:p>
          <a:p>
            <a:pPr algn="just"/>
            <a:r>
              <a:rPr lang="fr-FR" altLang="fr-FR" dirty="0">
                <a:sym typeface="Wingdings" panose="05000000000000000000" pitchFamily="2" charset="2"/>
              </a:rPr>
              <a:t>      		     Le dernier siège est attribué à la liste </a:t>
            </a:r>
            <a:r>
              <a:rPr lang="fr-FR" dirty="0"/>
              <a:t>Kévin MARZIN</a:t>
            </a:r>
            <a:r>
              <a:rPr lang="fr-FR" altLang="fr-FR" dirty="0">
                <a:sym typeface="Wingdings" panose="05000000000000000000" pitchFamily="2" charset="2"/>
              </a:rPr>
              <a:t>.</a:t>
            </a:r>
          </a:p>
        </p:txBody>
      </p:sp>
      <p:sp>
        <p:nvSpPr>
          <p:cNvPr id="2" name="ZoneTexte 1">
            <a:extLst>
              <a:ext uri="{FF2B5EF4-FFF2-40B4-BE49-F238E27FC236}">
                <a16:creationId xmlns:a16="http://schemas.microsoft.com/office/drawing/2014/main" id="{05E7EF87-C667-0C0F-56AA-419BF51B31AC}"/>
              </a:ext>
            </a:extLst>
          </p:cNvPr>
          <p:cNvSpPr txBox="1"/>
          <p:nvPr/>
        </p:nvSpPr>
        <p:spPr>
          <a:xfrm>
            <a:off x="1866900"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
        <p:nvSpPr>
          <p:cNvPr id="9" name="Titre 4">
            <a:extLst>
              <a:ext uri="{FF2B5EF4-FFF2-40B4-BE49-F238E27FC236}">
                <a16:creationId xmlns:a16="http://schemas.microsoft.com/office/drawing/2014/main" id="{4E8AAE35-AF61-851D-26FF-6445A88F4001}"/>
              </a:ext>
            </a:extLst>
          </p:cNvPr>
          <p:cNvSpPr txBox="1">
            <a:spLocks/>
          </p:cNvSpPr>
          <p:nvPr/>
        </p:nvSpPr>
        <p:spPr>
          <a:xfrm>
            <a:off x="874740" y="1379462"/>
            <a:ext cx="6335530" cy="757130"/>
          </a:xfrm>
          <a:prstGeom prst="rect">
            <a:avLst/>
          </a:prstGeom>
          <a:ln w="38100">
            <a:solidFill>
              <a:schemeClr val="tx1"/>
            </a:solidFill>
          </a:ln>
          <a:effectLst>
            <a:outerShdw blurRad="50800" dist="38100" dir="18900000" algn="bl" rotWithShape="0">
              <a:prstClr val="black">
                <a:alpha val="40000"/>
              </a:prstClr>
            </a:outerShdw>
          </a:effectLst>
        </p:spPr>
        <p:txBody>
          <a:bodyPr vert="horz" wrap="square" lIns="91440" tIns="45720" rIns="91440" bIns="45720" rtlCol="0" anchor="ctr">
            <a:spAutoFit/>
          </a:bodyPr>
          <a:lstStyle>
            <a:lvl1pPr algn="l" defTabSz="914400" rtl="0" eaLnBrk="1" latinLnBrk="0" hangingPunct="1">
              <a:lnSpc>
                <a:spcPct val="90000"/>
              </a:lnSpc>
              <a:spcBef>
                <a:spcPct val="0"/>
              </a:spcBef>
              <a:buNone/>
              <a:defRPr sz="5443"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fr-FR" sz="2400"/>
              <a:t>Cas pratique: Remplir un PV des opérations électorales - résultats</a:t>
            </a:r>
            <a:endParaRPr lang="fr-FR" sz="2400" dirty="0"/>
          </a:p>
        </p:txBody>
      </p:sp>
    </p:spTree>
    <p:extLst>
      <p:ext uri="{BB962C8B-B14F-4D97-AF65-F5344CB8AC3E}">
        <p14:creationId xmlns:p14="http://schemas.microsoft.com/office/powerpoint/2010/main" val="4189024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BF0BC-4CBE-7811-6F85-64FBE39130E0}"/>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D137ABFE-36C3-24AB-C441-3B21F7E34DB5}"/>
              </a:ext>
            </a:extLst>
          </p:cNvPr>
          <p:cNvSpPr txBox="1"/>
          <p:nvPr/>
        </p:nvSpPr>
        <p:spPr>
          <a:xfrm>
            <a:off x="1695450" y="2492904"/>
            <a:ext cx="8867775" cy="3416320"/>
          </a:xfrm>
          <a:prstGeom prst="rect">
            <a:avLst/>
          </a:prstGeom>
          <a:noFill/>
        </p:spPr>
        <p:txBody>
          <a:bodyPr wrap="square">
            <a:spAutoFit/>
          </a:bodyPr>
          <a:lstStyle/>
          <a:p>
            <a:r>
              <a:rPr lang="fr-FR" dirty="0"/>
              <a:t>Dès l’établissement du procès-verbal le Président proclame les résultats. </a:t>
            </a:r>
          </a:p>
          <a:p>
            <a:r>
              <a:rPr lang="fr-FR" dirty="0"/>
              <a:t>Le président doit également afficher les résultats en toutes lettres dans la salle du bureau de vote, accompagnés de diverses indications: </a:t>
            </a:r>
          </a:p>
          <a:p>
            <a:endParaRPr lang="fr-FR" dirty="0"/>
          </a:p>
          <a:p>
            <a:pPr marL="542925" indent="161925">
              <a:buFont typeface="Wingdings" panose="05000000000000000000" pitchFamily="2" charset="2"/>
              <a:buChar char="q"/>
            </a:pPr>
            <a:r>
              <a:rPr lang="fr-FR" dirty="0"/>
              <a:t>Nombres d’électeurs inscrits; </a:t>
            </a:r>
          </a:p>
          <a:p>
            <a:pPr marL="542925" indent="161925">
              <a:buFont typeface="Wingdings" panose="05000000000000000000" pitchFamily="2" charset="2"/>
              <a:buChar char="q"/>
            </a:pPr>
            <a:r>
              <a:rPr lang="fr-FR" dirty="0"/>
              <a:t>Nombres d’émargements; </a:t>
            </a:r>
          </a:p>
          <a:p>
            <a:pPr marL="542925" indent="161925">
              <a:buFont typeface="Wingdings" panose="05000000000000000000" pitchFamily="2" charset="2"/>
              <a:buChar char="q"/>
            </a:pPr>
            <a:r>
              <a:rPr lang="fr-FR" dirty="0"/>
              <a:t>Nombres de votants; </a:t>
            </a:r>
          </a:p>
          <a:p>
            <a:pPr marL="542925" indent="161925">
              <a:buFont typeface="Wingdings" panose="05000000000000000000" pitchFamily="2" charset="2"/>
              <a:buChar char="q"/>
            </a:pPr>
            <a:r>
              <a:rPr lang="fr-FR" dirty="0"/>
              <a:t>Nombres de votes nuls; </a:t>
            </a:r>
          </a:p>
          <a:p>
            <a:pPr marL="542925" indent="161925">
              <a:buFont typeface="Wingdings" panose="05000000000000000000" pitchFamily="2" charset="2"/>
              <a:buChar char="q"/>
            </a:pPr>
            <a:r>
              <a:rPr lang="fr-FR" dirty="0"/>
              <a:t>Nombres de votes blancs; </a:t>
            </a:r>
          </a:p>
          <a:p>
            <a:pPr marL="542925" indent="161925">
              <a:buFont typeface="Wingdings" panose="05000000000000000000" pitchFamily="2" charset="2"/>
              <a:buChar char="q"/>
            </a:pPr>
            <a:r>
              <a:rPr lang="fr-FR" dirty="0"/>
              <a:t>Nombres de suffrages exprimés; </a:t>
            </a:r>
          </a:p>
          <a:p>
            <a:pPr marL="542925" indent="161925">
              <a:buFont typeface="Wingdings" panose="05000000000000000000" pitchFamily="2" charset="2"/>
              <a:buChar char="q"/>
            </a:pPr>
            <a:r>
              <a:rPr lang="fr-FR" dirty="0"/>
              <a:t>Nombre de suffrages recueillis par chaque liste; </a:t>
            </a:r>
          </a:p>
          <a:p>
            <a:pPr marL="542925" indent="161925">
              <a:buFont typeface="Wingdings" panose="05000000000000000000" pitchFamily="2" charset="2"/>
              <a:buChar char="q"/>
            </a:pPr>
            <a:r>
              <a:rPr lang="fr-FR" dirty="0"/>
              <a:t>Noms des candidats élus (seulement dans le BV centralisateur le cas échéant). </a:t>
            </a:r>
          </a:p>
        </p:txBody>
      </p:sp>
      <p:sp>
        <p:nvSpPr>
          <p:cNvPr id="9" name="ZoneTexte 8">
            <a:extLst>
              <a:ext uri="{FF2B5EF4-FFF2-40B4-BE49-F238E27FC236}">
                <a16:creationId xmlns:a16="http://schemas.microsoft.com/office/drawing/2014/main" id="{11BB8554-DA08-C775-9486-CD36179B3DB1}"/>
              </a:ext>
            </a:extLst>
          </p:cNvPr>
          <p:cNvSpPr txBox="1"/>
          <p:nvPr/>
        </p:nvSpPr>
        <p:spPr>
          <a:xfrm>
            <a:off x="4565530" y="1393968"/>
            <a:ext cx="6094562" cy="584775"/>
          </a:xfrm>
          <a:prstGeom prst="rect">
            <a:avLst/>
          </a:prstGeom>
          <a:noFill/>
          <a:ln w="28575">
            <a:solidFill>
              <a:schemeClr val="accent2"/>
            </a:solidFill>
          </a:ln>
        </p:spPr>
        <p:txBody>
          <a:bodyPr wrap="square">
            <a:spAutoFit/>
          </a:bodyPr>
          <a:lstStyle/>
          <a:p>
            <a:r>
              <a:rPr lang="fr-FR" sz="3200" dirty="0">
                <a:solidFill>
                  <a:schemeClr val="accent2"/>
                </a:solidFill>
                <a:latin typeface="Tahoma" panose="020B0604030504040204" pitchFamily="34" charset="0"/>
                <a:ea typeface="Tahoma" panose="020B0604030504040204" pitchFamily="34" charset="0"/>
                <a:cs typeface="Tahoma" panose="020B0604030504040204" pitchFamily="34" charset="0"/>
              </a:rPr>
              <a:t>4) La proclamation des résultats</a:t>
            </a:r>
            <a:endParaRPr lang="fr-FR" sz="3200" dirty="0">
              <a:solidFill>
                <a:schemeClr val="accent2"/>
              </a:solidFill>
            </a:endParaRPr>
          </a:p>
        </p:txBody>
      </p:sp>
      <p:pic>
        <p:nvPicPr>
          <p:cNvPr id="3" name="Image 2">
            <a:extLst>
              <a:ext uri="{FF2B5EF4-FFF2-40B4-BE49-F238E27FC236}">
                <a16:creationId xmlns:a16="http://schemas.microsoft.com/office/drawing/2014/main" id="{B83C032F-798A-6757-055F-7B44BE2612EE}"/>
              </a:ext>
            </a:extLst>
          </p:cNvPr>
          <p:cNvPicPr>
            <a:picLocks noChangeAspect="1"/>
          </p:cNvPicPr>
          <p:nvPr/>
        </p:nvPicPr>
        <p:blipFill>
          <a:blip r:embed="rId2"/>
          <a:stretch>
            <a:fillRect/>
          </a:stretch>
        </p:blipFill>
        <p:spPr>
          <a:xfrm>
            <a:off x="10826884" y="0"/>
            <a:ext cx="1299127" cy="1571224"/>
          </a:xfrm>
          <a:prstGeom prst="rect">
            <a:avLst/>
          </a:prstGeom>
        </p:spPr>
      </p:pic>
      <p:sp>
        <p:nvSpPr>
          <p:cNvPr id="2" name="ZoneTexte 1">
            <a:extLst>
              <a:ext uri="{FF2B5EF4-FFF2-40B4-BE49-F238E27FC236}">
                <a16:creationId xmlns:a16="http://schemas.microsoft.com/office/drawing/2014/main" id="{142EF1D2-0238-169E-F2F0-11BFCCFD0BDB}"/>
              </a:ext>
            </a:extLst>
          </p:cNvPr>
          <p:cNvSpPr txBox="1"/>
          <p:nvPr/>
        </p:nvSpPr>
        <p:spPr>
          <a:xfrm>
            <a:off x="1924050" y="6600393"/>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718590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8EF08-5258-D0B4-7D38-1C7D8B86204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19A907F3-FCDB-1FDD-2625-15AEBF0001A2}"/>
              </a:ext>
            </a:extLst>
          </p:cNvPr>
          <p:cNvSpPr txBox="1"/>
          <p:nvPr/>
        </p:nvSpPr>
        <p:spPr>
          <a:xfrm>
            <a:off x="0" y="1371673"/>
            <a:ext cx="12126011" cy="3582519"/>
          </a:xfrm>
          <a:prstGeom prst="rect">
            <a:avLst/>
          </a:prstGeom>
          <a:noFill/>
          <a:ln>
            <a:noFill/>
          </a:ln>
        </p:spPr>
        <p:txBody>
          <a:bodyPr wrap="square">
            <a:spAutoFit/>
          </a:bodyPr>
          <a:lstStyle/>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FR" altLang="fr-FR" b="0" i="0" u="none" strike="noStrike" kern="1200" cap="none" spc="0" normalizeH="0" baseline="0" noProof="0" dirty="0">
                <a:ln>
                  <a:noFill/>
                </a:ln>
                <a:solidFill>
                  <a:prstClr val="black"/>
                </a:solidFill>
                <a:effectLst/>
                <a:uLnTx/>
                <a:uFillTx/>
                <a:latin typeface="Calibri"/>
                <a:ea typeface="+mn-ea"/>
                <a:cs typeface="+mn-cs"/>
              </a:rPr>
              <a:t>Listes d’émargement</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FR" altLang="fr-FR" b="0" i="0" u="none" strike="noStrike" kern="1200" cap="none" spc="0" normalizeH="0" baseline="0" noProof="0" dirty="0">
                <a:ln>
                  <a:noFill/>
                </a:ln>
                <a:solidFill>
                  <a:prstClr val="black"/>
                </a:solidFill>
                <a:effectLst/>
                <a:uLnTx/>
                <a:uFillTx/>
                <a:latin typeface="Calibri"/>
                <a:ea typeface="+mn-ea"/>
                <a:cs typeface="+mn-cs"/>
              </a:rPr>
              <a:t>Pièces à l’appui des réclamations du bureau de vote</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FR" altLang="fr-FR" b="0" i="0" u="none" strike="noStrike" kern="1200" cap="none" spc="0" normalizeH="0" baseline="0" noProof="0" dirty="0">
                <a:ln>
                  <a:noFill/>
                </a:ln>
                <a:solidFill>
                  <a:prstClr val="black"/>
                </a:solidFill>
                <a:effectLst/>
                <a:uLnTx/>
                <a:uFillTx/>
                <a:latin typeface="Calibri"/>
                <a:ea typeface="+mn-ea"/>
                <a:cs typeface="+mn-cs"/>
              </a:rPr>
              <a:t>Enveloppes non règlementaires</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FR" altLang="fr-FR" b="0" i="0" u="none" strike="noStrike" kern="1200" cap="none" spc="0" normalizeH="0" baseline="0" noProof="0" dirty="0">
                <a:ln>
                  <a:noFill/>
                </a:ln>
                <a:solidFill>
                  <a:prstClr val="black"/>
                </a:solidFill>
                <a:effectLst/>
                <a:uLnTx/>
                <a:uFillTx/>
                <a:latin typeface="Calibri"/>
                <a:ea typeface="+mn-ea"/>
                <a:cs typeface="+mn-cs"/>
              </a:rPr>
              <a:t>Bulletins blancs (les bulletins blancs doivent être agrafés à leur enveloppe de scrutin) </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FR" altLang="fr-FR" b="0" i="0" u="none" strike="noStrike" kern="1200" cap="none" spc="0" normalizeH="0" baseline="0" noProof="0" dirty="0">
                <a:ln>
                  <a:noFill/>
                </a:ln>
                <a:solidFill>
                  <a:prstClr val="black"/>
                </a:solidFill>
                <a:effectLst/>
                <a:uLnTx/>
                <a:uFillTx/>
                <a:latin typeface="Calibri"/>
                <a:ea typeface="+mn-ea"/>
                <a:cs typeface="+mn-cs"/>
              </a:rPr>
              <a:t>Réclamations signalées et inscrites au moment de l’élaboration du PV</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FR" altLang="fr-FR" b="0" i="0" u="none" strike="noStrike" kern="1200" cap="none" spc="0" normalizeH="0" baseline="0" noProof="0" dirty="0">
                <a:ln>
                  <a:noFill/>
                </a:ln>
                <a:solidFill>
                  <a:prstClr val="black"/>
                </a:solidFill>
                <a:effectLst/>
                <a:uLnTx/>
                <a:uFillTx/>
                <a:latin typeface="Calibri"/>
                <a:ea typeface="+mn-ea"/>
                <a:cs typeface="+mn-cs"/>
              </a:rPr>
              <a:t>Bulletins nuls signés par les membres du bureau avec indication de la cause d’annulation sur chaque bulletin (les bulletins nuls doivent être agrafés à leur enveloppe de scrutin) </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FR" altLang="fr-FR" b="0" i="0" u="none" strike="noStrike" kern="1200" cap="none" spc="0" normalizeH="0" baseline="0" noProof="0" dirty="0">
                <a:ln>
                  <a:noFill/>
                </a:ln>
                <a:solidFill>
                  <a:prstClr val="black"/>
                </a:solidFill>
                <a:effectLst/>
                <a:uLnTx/>
                <a:uFillTx/>
                <a:latin typeface="Calibri"/>
                <a:ea typeface="+mn-ea"/>
                <a:cs typeface="+mn-cs"/>
              </a:rPr>
              <a:t>Feuilles de pointage</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FR" altLang="fr-FR" b="0" i="0" u="none" strike="noStrike" kern="1200" cap="none" spc="0" normalizeH="0" baseline="0" noProof="0" dirty="0">
                <a:ln>
                  <a:noFill/>
                </a:ln>
                <a:solidFill>
                  <a:prstClr val="black"/>
                </a:solidFill>
                <a:effectLst/>
                <a:uLnTx/>
                <a:uFillTx/>
                <a:latin typeface="Calibri"/>
                <a:ea typeface="+mn-ea"/>
                <a:cs typeface="+mn-cs"/>
              </a:rPr>
              <a:t>Etat nominatif des électeurs ayant retiré leur carte électorale au bureau de vote + PV de remise des cartes électorales par le bureau de vote</a:t>
            </a:r>
          </a:p>
          <a:p>
            <a:pPr marL="342900" marR="0" lvl="0" indent="-342900" algn="just" defTabSz="914400"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fr-FR" altLang="fr-FR" b="0" i="0" u="none" strike="noStrike" kern="1200" cap="none" spc="0" normalizeH="0" baseline="0" noProof="0" dirty="0">
                <a:ln>
                  <a:noFill/>
                </a:ln>
                <a:solidFill>
                  <a:prstClr val="black"/>
                </a:solidFill>
                <a:effectLst/>
                <a:uLnTx/>
                <a:uFillTx/>
                <a:latin typeface="Calibri"/>
                <a:ea typeface="+mn-ea"/>
                <a:cs typeface="+mn-cs"/>
              </a:rPr>
              <a:t>Etat nominatif des électeurs n’ayant pas retiré leur carte électorale au bureau de vote</a:t>
            </a:r>
          </a:p>
        </p:txBody>
      </p:sp>
      <p:sp>
        <p:nvSpPr>
          <p:cNvPr id="4" name="ZoneTexte 3">
            <a:extLst>
              <a:ext uri="{FF2B5EF4-FFF2-40B4-BE49-F238E27FC236}">
                <a16:creationId xmlns:a16="http://schemas.microsoft.com/office/drawing/2014/main" id="{6528CDF6-A1E2-076D-D47C-FB1DDF240AB9}"/>
              </a:ext>
            </a:extLst>
          </p:cNvPr>
          <p:cNvSpPr txBox="1"/>
          <p:nvPr/>
        </p:nvSpPr>
        <p:spPr>
          <a:xfrm>
            <a:off x="4277032" y="296561"/>
            <a:ext cx="6242556" cy="1077218"/>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3200" b="1" dirty="0"/>
              <a:t>Pièces à transmettre en préfecture avec le PV</a:t>
            </a:r>
          </a:p>
        </p:txBody>
      </p:sp>
      <p:pic>
        <p:nvPicPr>
          <p:cNvPr id="5" name="Image 4">
            <a:extLst>
              <a:ext uri="{FF2B5EF4-FFF2-40B4-BE49-F238E27FC236}">
                <a16:creationId xmlns:a16="http://schemas.microsoft.com/office/drawing/2014/main" id="{745100EB-CC26-D4AA-833C-E23F568C8FC3}"/>
              </a:ext>
            </a:extLst>
          </p:cNvPr>
          <p:cNvPicPr>
            <a:picLocks noChangeAspect="1"/>
          </p:cNvPicPr>
          <p:nvPr/>
        </p:nvPicPr>
        <p:blipFill>
          <a:blip r:embed="rId2"/>
          <a:stretch>
            <a:fillRect/>
          </a:stretch>
        </p:blipFill>
        <p:spPr>
          <a:xfrm>
            <a:off x="10826884" y="0"/>
            <a:ext cx="1299127" cy="1571224"/>
          </a:xfrm>
          <a:prstGeom prst="rect">
            <a:avLst/>
          </a:prstGeom>
        </p:spPr>
      </p:pic>
      <p:sp>
        <p:nvSpPr>
          <p:cNvPr id="2" name="ZoneTexte 1">
            <a:extLst>
              <a:ext uri="{FF2B5EF4-FFF2-40B4-BE49-F238E27FC236}">
                <a16:creationId xmlns:a16="http://schemas.microsoft.com/office/drawing/2014/main" id="{9640E325-EE03-2852-AAB2-E4E7AB313E10}"/>
              </a:ext>
            </a:extLst>
          </p:cNvPr>
          <p:cNvSpPr txBox="1"/>
          <p:nvPr/>
        </p:nvSpPr>
        <p:spPr>
          <a:xfrm>
            <a:off x="1809750"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
        <p:nvSpPr>
          <p:cNvPr id="7" name="ZoneTexte 6">
            <a:extLst>
              <a:ext uri="{FF2B5EF4-FFF2-40B4-BE49-F238E27FC236}">
                <a16:creationId xmlns:a16="http://schemas.microsoft.com/office/drawing/2014/main" id="{029341C9-FA73-9882-D5D6-837B8D2935B7}"/>
              </a:ext>
            </a:extLst>
          </p:cNvPr>
          <p:cNvSpPr txBox="1"/>
          <p:nvPr/>
        </p:nvSpPr>
        <p:spPr>
          <a:xfrm>
            <a:off x="310287" y="5084111"/>
            <a:ext cx="11571425" cy="1477328"/>
          </a:xfrm>
          <a:prstGeom prst="rect">
            <a:avLst/>
          </a:prstGeom>
          <a:noFill/>
          <a:ln>
            <a:solidFill>
              <a:schemeClr val="tx1"/>
            </a:solidFill>
          </a:ln>
        </p:spPr>
        <p:txBody>
          <a:bodyPr wrap="square">
            <a:spAutoFit/>
          </a:bodyPr>
          <a:lstStyle/>
          <a:p>
            <a:r>
              <a:rPr lang="fr-FR" dirty="0"/>
              <a:t>Une fois les opérations de dépouillement terminées et les résultats de l'élection proclamés, le nombre de voix exprimées est recompté puis les </a:t>
            </a:r>
            <a:r>
              <a:rPr lang="fr-FR" b="1" dirty="0"/>
              <a:t>scrutateurs</a:t>
            </a:r>
            <a:r>
              <a:rPr lang="fr-FR" dirty="0"/>
              <a:t> remettent au </a:t>
            </a:r>
            <a:r>
              <a:rPr lang="fr-FR" b="1" dirty="0"/>
              <a:t>bureau centralisateur</a:t>
            </a:r>
            <a:r>
              <a:rPr lang="fr-FR" dirty="0"/>
              <a:t> : les feuilles de pointage signées par eux  ; les bulletins de votes ayant été déclarés blancs ou nuls.</a:t>
            </a:r>
          </a:p>
          <a:p>
            <a:r>
              <a:rPr lang="fr-FR" dirty="0"/>
              <a:t>Ces derniers sont conservés pendant quinze jours dans "</a:t>
            </a:r>
            <a:r>
              <a:rPr lang="fr-FR" b="1" dirty="0"/>
              <a:t>l'antichambre des scrutins</a:t>
            </a:r>
            <a:r>
              <a:rPr lang="fr-FR" dirty="0"/>
              <a:t>" (qui se situe à la préfecture ou sous-préfecture) puis détruits. </a:t>
            </a:r>
            <a:r>
              <a:rPr lang="fr-FR" b="1" dirty="0"/>
              <a:t>Tous les autres bulletins sont détruits en présence des électeurs</a:t>
            </a:r>
            <a:r>
              <a:rPr lang="fr-FR" dirty="0"/>
              <a:t> (</a:t>
            </a:r>
            <a:r>
              <a:rPr lang="fr-FR" dirty="0">
                <a:hlinkClick r:id="rId3" tooltip="Article R68 du code électoral. Nouvelle fenêtre"/>
              </a:rPr>
              <a:t>article R68 du code électoral</a:t>
            </a:r>
            <a:r>
              <a:rPr lang="fr-FR" dirty="0"/>
              <a:t>).</a:t>
            </a:r>
          </a:p>
        </p:txBody>
      </p:sp>
    </p:spTree>
    <p:extLst>
      <p:ext uri="{BB962C8B-B14F-4D97-AF65-F5344CB8AC3E}">
        <p14:creationId xmlns:p14="http://schemas.microsoft.com/office/powerpoint/2010/main" val="671597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9D7D08B-B56D-4365-966E-219658619A6F}"/>
              </a:ext>
            </a:extLst>
          </p:cNvPr>
          <p:cNvPicPr>
            <a:picLocks noChangeAspect="1"/>
          </p:cNvPicPr>
          <p:nvPr/>
        </p:nvPicPr>
        <p:blipFill>
          <a:blip r:embed="rId2"/>
          <a:stretch>
            <a:fillRect/>
          </a:stretch>
        </p:blipFill>
        <p:spPr>
          <a:xfrm>
            <a:off x="816162" y="675831"/>
            <a:ext cx="10343449" cy="5525000"/>
          </a:xfrm>
          <a:prstGeom prst="rect">
            <a:avLst/>
          </a:prstGeom>
        </p:spPr>
      </p:pic>
      <p:sp>
        <p:nvSpPr>
          <p:cNvPr id="2" name="Espace réservé du numéro de diapositive 1">
            <a:extLst>
              <a:ext uri="{FF2B5EF4-FFF2-40B4-BE49-F238E27FC236}">
                <a16:creationId xmlns:a16="http://schemas.microsoft.com/office/drawing/2014/main" id="{00376403-896C-D299-A4CB-5EC23C815311}"/>
              </a:ext>
            </a:extLst>
          </p:cNvPr>
          <p:cNvSpPr>
            <a:spLocks noGrp="1"/>
          </p:cNvSpPr>
          <p:nvPr>
            <p:ph type="sldNum" sz="quarter" idx="12"/>
          </p:nvPr>
        </p:nvSpPr>
        <p:spPr/>
        <p:txBody>
          <a:bodyPr/>
          <a:lstStyle/>
          <a:p>
            <a:fld id="{A6C77E4C-4CB2-4847-9D19-D779BAED25C3}" type="slidenum">
              <a:rPr lang="fr-FR" smtClean="0"/>
              <a:t>44</a:t>
            </a:fld>
            <a:endParaRPr lang="fr-FR"/>
          </a:p>
        </p:txBody>
      </p:sp>
    </p:spTree>
    <p:extLst>
      <p:ext uri="{BB962C8B-B14F-4D97-AF65-F5344CB8AC3E}">
        <p14:creationId xmlns:p14="http://schemas.microsoft.com/office/powerpoint/2010/main" val="3769655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77EF22E-67BF-4593-8EC7-500DA04299B9}"/>
              </a:ext>
            </a:extLst>
          </p:cNvPr>
          <p:cNvPicPr>
            <a:picLocks noChangeAspect="1"/>
          </p:cNvPicPr>
          <p:nvPr/>
        </p:nvPicPr>
        <p:blipFill>
          <a:blip r:embed="rId2"/>
          <a:stretch>
            <a:fillRect/>
          </a:stretch>
        </p:blipFill>
        <p:spPr>
          <a:xfrm>
            <a:off x="717754" y="397597"/>
            <a:ext cx="10579510" cy="5482595"/>
          </a:xfrm>
          <a:prstGeom prst="rect">
            <a:avLst/>
          </a:prstGeom>
        </p:spPr>
      </p:pic>
      <p:sp>
        <p:nvSpPr>
          <p:cNvPr id="2" name="Espace réservé du numéro de diapositive 1">
            <a:extLst>
              <a:ext uri="{FF2B5EF4-FFF2-40B4-BE49-F238E27FC236}">
                <a16:creationId xmlns:a16="http://schemas.microsoft.com/office/drawing/2014/main" id="{48681163-B398-AF71-D099-288D42B3A933}"/>
              </a:ext>
            </a:extLst>
          </p:cNvPr>
          <p:cNvSpPr>
            <a:spLocks noGrp="1"/>
          </p:cNvSpPr>
          <p:nvPr>
            <p:ph type="sldNum" sz="quarter" idx="12"/>
          </p:nvPr>
        </p:nvSpPr>
        <p:spPr/>
        <p:txBody>
          <a:bodyPr/>
          <a:lstStyle/>
          <a:p>
            <a:fld id="{A6C77E4C-4CB2-4847-9D19-D779BAED25C3}" type="slidenum">
              <a:rPr lang="fr-FR" smtClean="0"/>
              <a:t>45</a:t>
            </a:fld>
            <a:endParaRPr lang="fr-FR"/>
          </a:p>
        </p:txBody>
      </p:sp>
    </p:spTree>
    <p:extLst>
      <p:ext uri="{BB962C8B-B14F-4D97-AF65-F5344CB8AC3E}">
        <p14:creationId xmlns:p14="http://schemas.microsoft.com/office/powerpoint/2010/main" val="1647932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97E4B08-D82C-4E83-BD0F-827BADAD0BA6}"/>
              </a:ext>
            </a:extLst>
          </p:cNvPr>
          <p:cNvPicPr>
            <a:picLocks noChangeAspect="1"/>
          </p:cNvPicPr>
          <p:nvPr/>
        </p:nvPicPr>
        <p:blipFill>
          <a:blip r:embed="rId2"/>
          <a:stretch>
            <a:fillRect/>
          </a:stretch>
        </p:blipFill>
        <p:spPr>
          <a:xfrm>
            <a:off x="3002067" y="0"/>
            <a:ext cx="6187865" cy="6858000"/>
          </a:xfrm>
          <a:prstGeom prst="rect">
            <a:avLst/>
          </a:prstGeom>
        </p:spPr>
      </p:pic>
      <p:sp>
        <p:nvSpPr>
          <p:cNvPr id="2" name="Espace réservé du numéro de diapositive 1">
            <a:extLst>
              <a:ext uri="{FF2B5EF4-FFF2-40B4-BE49-F238E27FC236}">
                <a16:creationId xmlns:a16="http://schemas.microsoft.com/office/drawing/2014/main" id="{51265EFA-CB09-2DA3-A8F3-7084E8CD3B95}"/>
              </a:ext>
            </a:extLst>
          </p:cNvPr>
          <p:cNvSpPr>
            <a:spLocks noGrp="1"/>
          </p:cNvSpPr>
          <p:nvPr>
            <p:ph type="sldNum" sz="quarter" idx="12"/>
          </p:nvPr>
        </p:nvSpPr>
        <p:spPr/>
        <p:txBody>
          <a:bodyPr/>
          <a:lstStyle/>
          <a:p>
            <a:fld id="{A6C77E4C-4CB2-4847-9D19-D779BAED25C3}" type="slidenum">
              <a:rPr lang="fr-FR" smtClean="0"/>
              <a:t>46</a:t>
            </a:fld>
            <a:endParaRPr lang="fr-FR"/>
          </a:p>
        </p:txBody>
      </p:sp>
    </p:spTree>
    <p:extLst>
      <p:ext uri="{BB962C8B-B14F-4D97-AF65-F5344CB8AC3E}">
        <p14:creationId xmlns:p14="http://schemas.microsoft.com/office/powerpoint/2010/main" val="2446128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D3D20F-817E-4A93-893F-00C2F2070C23}"/>
              </a:ext>
            </a:extLst>
          </p:cNvPr>
          <p:cNvPicPr>
            <a:picLocks noChangeAspect="1"/>
          </p:cNvPicPr>
          <p:nvPr/>
        </p:nvPicPr>
        <p:blipFill>
          <a:blip r:embed="rId2"/>
          <a:stretch>
            <a:fillRect/>
          </a:stretch>
        </p:blipFill>
        <p:spPr>
          <a:xfrm>
            <a:off x="2015612" y="96421"/>
            <a:ext cx="8363423" cy="6665158"/>
          </a:xfrm>
          <a:prstGeom prst="rect">
            <a:avLst/>
          </a:prstGeom>
        </p:spPr>
      </p:pic>
      <p:sp>
        <p:nvSpPr>
          <p:cNvPr id="2" name="Espace réservé du numéro de diapositive 1">
            <a:extLst>
              <a:ext uri="{FF2B5EF4-FFF2-40B4-BE49-F238E27FC236}">
                <a16:creationId xmlns:a16="http://schemas.microsoft.com/office/drawing/2014/main" id="{CD1D45FB-CFAA-BC89-EE34-8079A8DBD85E}"/>
              </a:ext>
            </a:extLst>
          </p:cNvPr>
          <p:cNvSpPr>
            <a:spLocks noGrp="1"/>
          </p:cNvSpPr>
          <p:nvPr>
            <p:ph type="sldNum" sz="quarter" idx="12"/>
          </p:nvPr>
        </p:nvSpPr>
        <p:spPr/>
        <p:txBody>
          <a:bodyPr/>
          <a:lstStyle/>
          <a:p>
            <a:fld id="{A6C77E4C-4CB2-4847-9D19-D779BAED25C3}" type="slidenum">
              <a:rPr lang="fr-FR" smtClean="0"/>
              <a:t>47</a:t>
            </a:fld>
            <a:endParaRPr lang="fr-FR"/>
          </a:p>
        </p:txBody>
      </p:sp>
    </p:spTree>
    <p:extLst>
      <p:ext uri="{BB962C8B-B14F-4D97-AF65-F5344CB8AC3E}">
        <p14:creationId xmlns:p14="http://schemas.microsoft.com/office/powerpoint/2010/main" val="1059222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D99463E-CB47-41BD-9659-B226467B3EAD}"/>
              </a:ext>
            </a:extLst>
          </p:cNvPr>
          <p:cNvPicPr>
            <a:picLocks noChangeAspect="1"/>
          </p:cNvPicPr>
          <p:nvPr/>
        </p:nvPicPr>
        <p:blipFill>
          <a:blip r:embed="rId2"/>
          <a:stretch>
            <a:fillRect/>
          </a:stretch>
        </p:blipFill>
        <p:spPr>
          <a:xfrm>
            <a:off x="694580" y="1278193"/>
            <a:ext cx="11497419" cy="4578189"/>
          </a:xfrm>
          <a:prstGeom prst="rect">
            <a:avLst/>
          </a:prstGeom>
        </p:spPr>
      </p:pic>
      <p:sp>
        <p:nvSpPr>
          <p:cNvPr id="2" name="Espace réservé du numéro de diapositive 1">
            <a:extLst>
              <a:ext uri="{FF2B5EF4-FFF2-40B4-BE49-F238E27FC236}">
                <a16:creationId xmlns:a16="http://schemas.microsoft.com/office/drawing/2014/main" id="{6CFC4B82-F447-6DF3-B7DA-3CF0367E421E}"/>
              </a:ext>
            </a:extLst>
          </p:cNvPr>
          <p:cNvSpPr>
            <a:spLocks noGrp="1"/>
          </p:cNvSpPr>
          <p:nvPr>
            <p:ph type="sldNum" sz="quarter" idx="12"/>
          </p:nvPr>
        </p:nvSpPr>
        <p:spPr/>
        <p:txBody>
          <a:bodyPr/>
          <a:lstStyle/>
          <a:p>
            <a:fld id="{A6C77E4C-4CB2-4847-9D19-D779BAED25C3}" type="slidenum">
              <a:rPr lang="fr-FR" smtClean="0"/>
              <a:t>48</a:t>
            </a:fld>
            <a:endParaRPr lang="fr-FR"/>
          </a:p>
        </p:txBody>
      </p:sp>
    </p:spTree>
    <p:extLst>
      <p:ext uri="{BB962C8B-B14F-4D97-AF65-F5344CB8AC3E}">
        <p14:creationId xmlns:p14="http://schemas.microsoft.com/office/powerpoint/2010/main" val="1095669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A7FE19-2DB5-47F3-9BB8-3460859CBB90}"/>
              </a:ext>
            </a:extLst>
          </p:cNvPr>
          <p:cNvPicPr>
            <a:picLocks noChangeAspect="1"/>
          </p:cNvPicPr>
          <p:nvPr/>
        </p:nvPicPr>
        <p:blipFill>
          <a:blip r:embed="rId2"/>
          <a:stretch>
            <a:fillRect/>
          </a:stretch>
        </p:blipFill>
        <p:spPr>
          <a:xfrm>
            <a:off x="997556" y="0"/>
            <a:ext cx="10196888" cy="6858000"/>
          </a:xfrm>
          <a:prstGeom prst="rect">
            <a:avLst/>
          </a:prstGeom>
        </p:spPr>
      </p:pic>
      <p:sp>
        <p:nvSpPr>
          <p:cNvPr id="2" name="Espace réservé du numéro de diapositive 1">
            <a:extLst>
              <a:ext uri="{FF2B5EF4-FFF2-40B4-BE49-F238E27FC236}">
                <a16:creationId xmlns:a16="http://schemas.microsoft.com/office/drawing/2014/main" id="{C8329D0B-FB0B-AF8D-07B1-E42F77B7BD23}"/>
              </a:ext>
            </a:extLst>
          </p:cNvPr>
          <p:cNvSpPr>
            <a:spLocks noGrp="1"/>
          </p:cNvSpPr>
          <p:nvPr>
            <p:ph type="sldNum" sz="quarter" idx="12"/>
          </p:nvPr>
        </p:nvSpPr>
        <p:spPr/>
        <p:txBody>
          <a:bodyPr/>
          <a:lstStyle/>
          <a:p>
            <a:fld id="{A6C77E4C-4CB2-4847-9D19-D779BAED25C3}" type="slidenum">
              <a:rPr lang="fr-FR" smtClean="0"/>
              <a:t>49</a:t>
            </a:fld>
            <a:endParaRPr lang="fr-FR"/>
          </a:p>
        </p:txBody>
      </p:sp>
    </p:spTree>
    <p:extLst>
      <p:ext uri="{BB962C8B-B14F-4D97-AF65-F5344CB8AC3E}">
        <p14:creationId xmlns:p14="http://schemas.microsoft.com/office/powerpoint/2010/main" val="5584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 droite 5">
            <a:extLst>
              <a:ext uri="{FF2B5EF4-FFF2-40B4-BE49-F238E27FC236}">
                <a16:creationId xmlns:a16="http://schemas.microsoft.com/office/drawing/2014/main" id="{3F6EB020-366E-8366-288D-D15042CDA9F3}"/>
              </a:ext>
            </a:extLst>
          </p:cNvPr>
          <p:cNvSpPr/>
          <p:nvPr/>
        </p:nvSpPr>
        <p:spPr>
          <a:xfrm>
            <a:off x="1401322" y="3429000"/>
            <a:ext cx="8836807" cy="503852"/>
          </a:xfrm>
          <a:prstGeom prst="rightArrow">
            <a:avLst/>
          </a:prstGeom>
          <a:solidFill>
            <a:srgbClr val="F2B0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432" dirty="0"/>
          </a:p>
        </p:txBody>
      </p:sp>
      <p:cxnSp>
        <p:nvCxnSpPr>
          <p:cNvPr id="8" name="Connecteur droit avec flèche 7">
            <a:extLst>
              <a:ext uri="{FF2B5EF4-FFF2-40B4-BE49-F238E27FC236}">
                <a16:creationId xmlns:a16="http://schemas.microsoft.com/office/drawing/2014/main" id="{7B98343C-615D-23DE-44D1-1DAA01CF18AC}"/>
              </a:ext>
            </a:extLst>
          </p:cNvPr>
          <p:cNvCxnSpPr>
            <a:cxnSpLocks/>
          </p:cNvCxnSpPr>
          <p:nvPr/>
        </p:nvCxnSpPr>
        <p:spPr>
          <a:xfrm flipV="1">
            <a:off x="1627157" y="2363653"/>
            <a:ext cx="0" cy="119178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Connecteur droit avec flèche 10">
            <a:extLst>
              <a:ext uri="{FF2B5EF4-FFF2-40B4-BE49-F238E27FC236}">
                <a16:creationId xmlns:a16="http://schemas.microsoft.com/office/drawing/2014/main" id="{F8BE403C-44D2-DF09-970F-C7B4FDEAD1F8}"/>
              </a:ext>
            </a:extLst>
          </p:cNvPr>
          <p:cNvCxnSpPr>
            <a:cxnSpLocks/>
          </p:cNvCxnSpPr>
          <p:nvPr/>
        </p:nvCxnSpPr>
        <p:spPr>
          <a:xfrm>
            <a:off x="4192230" y="3813599"/>
            <a:ext cx="0" cy="141380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Connecteur droit avec flèche 14">
            <a:extLst>
              <a:ext uri="{FF2B5EF4-FFF2-40B4-BE49-F238E27FC236}">
                <a16:creationId xmlns:a16="http://schemas.microsoft.com/office/drawing/2014/main" id="{A8596D3F-6BBE-CEEF-BCF3-D3DE19A590F6}"/>
              </a:ext>
            </a:extLst>
          </p:cNvPr>
          <p:cNvCxnSpPr/>
          <p:nvPr/>
        </p:nvCxnSpPr>
        <p:spPr>
          <a:xfrm>
            <a:off x="2987416" y="3932852"/>
            <a:ext cx="116870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ZoneTexte 15">
            <a:extLst>
              <a:ext uri="{FF2B5EF4-FFF2-40B4-BE49-F238E27FC236}">
                <a16:creationId xmlns:a16="http://schemas.microsoft.com/office/drawing/2014/main" id="{8992CCB2-0CDB-205A-6F7D-38877826D17C}"/>
              </a:ext>
            </a:extLst>
          </p:cNvPr>
          <p:cNvSpPr txBox="1"/>
          <p:nvPr/>
        </p:nvSpPr>
        <p:spPr>
          <a:xfrm>
            <a:off x="582308" y="1168774"/>
            <a:ext cx="2362767" cy="1194879"/>
          </a:xfrm>
          <a:prstGeom prst="rect">
            <a:avLst/>
          </a:prstGeom>
          <a:solidFill>
            <a:schemeClr val="accent4">
              <a:lumMod val="20000"/>
              <a:lumOff val="80000"/>
            </a:schemeClr>
          </a:solidFill>
        </p:spPr>
        <p:txBody>
          <a:bodyPr wrap="square" rtlCol="0">
            <a:spAutoFit/>
          </a:bodyPr>
          <a:lstStyle/>
          <a:p>
            <a:r>
              <a:rPr lang="fr-FR" sz="1433" b="1" u="sng" dirty="0"/>
              <a:t>1er septembre 2025</a:t>
            </a:r>
            <a:r>
              <a:rPr lang="fr-FR" sz="1433" b="1" dirty="0"/>
              <a:t> :</a:t>
            </a:r>
            <a:r>
              <a:rPr lang="fr-FR" sz="1433" dirty="0"/>
              <a:t> </a:t>
            </a:r>
          </a:p>
          <a:p>
            <a:r>
              <a:rPr lang="fr-FR" sz="1433" dirty="0"/>
              <a:t>Début de la période de réserve préélectorale + éligibilité des dépenses dans les comptes de campagne</a:t>
            </a:r>
          </a:p>
        </p:txBody>
      </p:sp>
      <p:sp>
        <p:nvSpPr>
          <p:cNvPr id="19" name="ZoneTexte 18">
            <a:extLst>
              <a:ext uri="{FF2B5EF4-FFF2-40B4-BE49-F238E27FC236}">
                <a16:creationId xmlns:a16="http://schemas.microsoft.com/office/drawing/2014/main" id="{09897544-F026-7C20-3653-BE0017D07526}"/>
              </a:ext>
            </a:extLst>
          </p:cNvPr>
          <p:cNvSpPr txBox="1"/>
          <p:nvPr/>
        </p:nvSpPr>
        <p:spPr>
          <a:xfrm>
            <a:off x="2850274" y="5253740"/>
            <a:ext cx="2683912" cy="753861"/>
          </a:xfrm>
          <a:prstGeom prst="rect">
            <a:avLst/>
          </a:prstGeom>
          <a:solidFill>
            <a:schemeClr val="accent4">
              <a:lumMod val="20000"/>
              <a:lumOff val="80000"/>
            </a:schemeClr>
          </a:solidFill>
        </p:spPr>
        <p:txBody>
          <a:bodyPr wrap="square" rtlCol="0">
            <a:spAutoFit/>
          </a:bodyPr>
          <a:lstStyle/>
          <a:p>
            <a:r>
              <a:rPr lang="fr-FR" sz="1433" b="1" u="sng" dirty="0"/>
              <a:t>6 février 2026</a:t>
            </a:r>
            <a:r>
              <a:rPr lang="fr-FR" sz="1433" b="1" dirty="0"/>
              <a:t> :</a:t>
            </a:r>
          </a:p>
          <a:p>
            <a:r>
              <a:rPr lang="fr-FR" sz="1433" dirty="0"/>
              <a:t>Limite d’inscription sur les listes électorales</a:t>
            </a:r>
          </a:p>
        </p:txBody>
      </p:sp>
      <p:sp>
        <p:nvSpPr>
          <p:cNvPr id="20" name="ZoneTexte 19">
            <a:extLst>
              <a:ext uri="{FF2B5EF4-FFF2-40B4-BE49-F238E27FC236}">
                <a16:creationId xmlns:a16="http://schemas.microsoft.com/office/drawing/2014/main" id="{36A9788A-D35C-A14B-DA7A-C4FFF2F58AE1}"/>
              </a:ext>
            </a:extLst>
          </p:cNvPr>
          <p:cNvSpPr txBox="1"/>
          <p:nvPr/>
        </p:nvSpPr>
        <p:spPr>
          <a:xfrm>
            <a:off x="2045306" y="4006214"/>
            <a:ext cx="4050695" cy="533095"/>
          </a:xfrm>
          <a:prstGeom prst="rect">
            <a:avLst/>
          </a:prstGeom>
          <a:solidFill>
            <a:schemeClr val="accent4">
              <a:lumMod val="40000"/>
              <a:lumOff val="60000"/>
            </a:schemeClr>
          </a:solidFill>
        </p:spPr>
        <p:txBody>
          <a:bodyPr wrap="square" rtlCol="0">
            <a:spAutoFit/>
          </a:bodyPr>
          <a:lstStyle/>
          <a:p>
            <a:pPr algn="ctr"/>
            <a:r>
              <a:rPr lang="fr-FR" sz="1432" b="1" u="sng" dirty="0"/>
              <a:t>Jusqu’au 26 février 2026 à 18h </a:t>
            </a:r>
            <a:r>
              <a:rPr lang="fr-FR" sz="1432" dirty="0"/>
              <a:t>: </a:t>
            </a:r>
          </a:p>
          <a:p>
            <a:pPr algn="ctr"/>
            <a:r>
              <a:rPr lang="fr-FR" sz="1432" dirty="0"/>
              <a:t>Dépôt des candidatures en préfecture</a:t>
            </a:r>
          </a:p>
        </p:txBody>
      </p:sp>
      <p:cxnSp>
        <p:nvCxnSpPr>
          <p:cNvPr id="25" name="Connecteur droit avec flèche 24">
            <a:extLst>
              <a:ext uri="{FF2B5EF4-FFF2-40B4-BE49-F238E27FC236}">
                <a16:creationId xmlns:a16="http://schemas.microsoft.com/office/drawing/2014/main" id="{53B417E4-A9A3-A484-93AC-D9EAE3142150}"/>
              </a:ext>
            </a:extLst>
          </p:cNvPr>
          <p:cNvCxnSpPr/>
          <p:nvPr/>
        </p:nvCxnSpPr>
        <p:spPr>
          <a:xfrm flipV="1">
            <a:off x="4885998" y="2605279"/>
            <a:ext cx="0" cy="9501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ZoneTexte 25">
            <a:extLst>
              <a:ext uri="{FF2B5EF4-FFF2-40B4-BE49-F238E27FC236}">
                <a16:creationId xmlns:a16="http://schemas.microsoft.com/office/drawing/2014/main" id="{023240E7-2705-D233-108D-047C9E82E5DB}"/>
              </a:ext>
            </a:extLst>
          </p:cNvPr>
          <p:cNvSpPr txBox="1"/>
          <p:nvPr/>
        </p:nvSpPr>
        <p:spPr>
          <a:xfrm>
            <a:off x="6096000" y="1024447"/>
            <a:ext cx="1931933" cy="1194238"/>
          </a:xfrm>
          <a:prstGeom prst="rect">
            <a:avLst/>
          </a:prstGeom>
          <a:solidFill>
            <a:schemeClr val="accent4">
              <a:lumMod val="60000"/>
              <a:lumOff val="40000"/>
            </a:schemeClr>
          </a:solidFill>
        </p:spPr>
        <p:txBody>
          <a:bodyPr wrap="square" rtlCol="0">
            <a:spAutoFit/>
          </a:bodyPr>
          <a:lstStyle/>
          <a:p>
            <a:r>
              <a:rPr lang="fr-FR" sz="1432" b="1" u="sng" dirty="0"/>
              <a:t>2 mars</a:t>
            </a:r>
            <a:r>
              <a:rPr lang="fr-FR" sz="1432" b="1" dirty="0"/>
              <a:t>:</a:t>
            </a:r>
            <a:endParaRPr lang="fr-FR" sz="1432" b="1" u="sng" dirty="0"/>
          </a:p>
          <a:p>
            <a:r>
              <a:rPr lang="fr-FR" sz="1432" dirty="0"/>
              <a:t>Ouverture de la campagne + mise en place des panneaux d’affichage</a:t>
            </a:r>
          </a:p>
        </p:txBody>
      </p:sp>
      <p:cxnSp>
        <p:nvCxnSpPr>
          <p:cNvPr id="28" name="Connecteur droit avec flèche 27">
            <a:extLst>
              <a:ext uri="{FF2B5EF4-FFF2-40B4-BE49-F238E27FC236}">
                <a16:creationId xmlns:a16="http://schemas.microsoft.com/office/drawing/2014/main" id="{67F1683C-41BD-C699-37F4-143150581FF7}"/>
              </a:ext>
            </a:extLst>
          </p:cNvPr>
          <p:cNvCxnSpPr>
            <a:cxnSpLocks/>
          </p:cNvCxnSpPr>
          <p:nvPr/>
        </p:nvCxnSpPr>
        <p:spPr>
          <a:xfrm>
            <a:off x="6785691" y="3813599"/>
            <a:ext cx="0" cy="5146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Connecteur droit avec flèche 30">
            <a:extLst>
              <a:ext uri="{FF2B5EF4-FFF2-40B4-BE49-F238E27FC236}">
                <a16:creationId xmlns:a16="http://schemas.microsoft.com/office/drawing/2014/main" id="{EEF854CE-477A-D6BE-D4EC-6D2843606777}"/>
              </a:ext>
            </a:extLst>
          </p:cNvPr>
          <p:cNvCxnSpPr>
            <a:cxnSpLocks/>
          </p:cNvCxnSpPr>
          <p:nvPr/>
        </p:nvCxnSpPr>
        <p:spPr>
          <a:xfrm flipV="1">
            <a:off x="6785691" y="2224044"/>
            <a:ext cx="0" cy="13313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Connecteur droit avec flèche 34">
            <a:extLst>
              <a:ext uri="{FF2B5EF4-FFF2-40B4-BE49-F238E27FC236}">
                <a16:creationId xmlns:a16="http://schemas.microsoft.com/office/drawing/2014/main" id="{3009DF05-B910-81C0-17B6-025BB3604917}"/>
              </a:ext>
            </a:extLst>
          </p:cNvPr>
          <p:cNvCxnSpPr/>
          <p:nvPr/>
        </p:nvCxnSpPr>
        <p:spPr>
          <a:xfrm>
            <a:off x="9769052" y="3779658"/>
            <a:ext cx="0" cy="54857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 name="Connecteur droit avec flèche 3">
            <a:extLst>
              <a:ext uri="{FF2B5EF4-FFF2-40B4-BE49-F238E27FC236}">
                <a16:creationId xmlns:a16="http://schemas.microsoft.com/office/drawing/2014/main" id="{EB45C647-697F-0B60-794F-A4DD3C9387DB}"/>
              </a:ext>
            </a:extLst>
          </p:cNvPr>
          <p:cNvCxnSpPr>
            <a:cxnSpLocks/>
          </p:cNvCxnSpPr>
          <p:nvPr/>
        </p:nvCxnSpPr>
        <p:spPr>
          <a:xfrm flipH="1" flipV="1">
            <a:off x="9773224" y="3074876"/>
            <a:ext cx="7469" cy="4626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 name="ZoneTexte 2">
            <a:extLst>
              <a:ext uri="{FF2B5EF4-FFF2-40B4-BE49-F238E27FC236}">
                <a16:creationId xmlns:a16="http://schemas.microsoft.com/office/drawing/2014/main" id="{D6C0A3FD-274D-F0DA-B8D0-8C7638ED4FB2}"/>
              </a:ext>
            </a:extLst>
          </p:cNvPr>
          <p:cNvSpPr txBox="1"/>
          <p:nvPr/>
        </p:nvSpPr>
        <p:spPr>
          <a:xfrm>
            <a:off x="3801032" y="1704502"/>
            <a:ext cx="2294968" cy="753861"/>
          </a:xfrm>
          <a:prstGeom prst="rect">
            <a:avLst/>
          </a:prstGeom>
          <a:solidFill>
            <a:schemeClr val="accent4">
              <a:lumMod val="20000"/>
              <a:lumOff val="80000"/>
            </a:schemeClr>
          </a:solidFill>
        </p:spPr>
        <p:txBody>
          <a:bodyPr wrap="square" rtlCol="0">
            <a:spAutoFit/>
          </a:bodyPr>
          <a:lstStyle/>
          <a:p>
            <a:r>
              <a:rPr lang="fr-FR" sz="1433" b="1" u="sng" dirty="0"/>
              <a:t>Entre le 19 et le 22 février</a:t>
            </a:r>
            <a:r>
              <a:rPr lang="fr-FR" sz="1433" b="1" dirty="0"/>
              <a:t>:</a:t>
            </a:r>
          </a:p>
          <a:p>
            <a:r>
              <a:rPr lang="fr-FR" sz="1433" dirty="0"/>
              <a:t>Réunion de la commission de contrôle des listes</a:t>
            </a:r>
          </a:p>
        </p:txBody>
      </p:sp>
      <p:sp>
        <p:nvSpPr>
          <p:cNvPr id="5" name="ZoneTexte 4">
            <a:extLst>
              <a:ext uri="{FF2B5EF4-FFF2-40B4-BE49-F238E27FC236}">
                <a16:creationId xmlns:a16="http://schemas.microsoft.com/office/drawing/2014/main" id="{9AB56DD4-2B15-7412-0D99-7AAF8F270E67}"/>
              </a:ext>
            </a:extLst>
          </p:cNvPr>
          <p:cNvSpPr txBox="1"/>
          <p:nvPr/>
        </p:nvSpPr>
        <p:spPr>
          <a:xfrm>
            <a:off x="8455136" y="2224044"/>
            <a:ext cx="2683912" cy="753861"/>
          </a:xfrm>
          <a:prstGeom prst="rect">
            <a:avLst/>
          </a:prstGeom>
          <a:solidFill>
            <a:schemeClr val="accent4">
              <a:lumMod val="20000"/>
              <a:lumOff val="80000"/>
            </a:schemeClr>
          </a:solidFill>
        </p:spPr>
        <p:txBody>
          <a:bodyPr wrap="square" rtlCol="0">
            <a:spAutoFit/>
          </a:bodyPr>
          <a:lstStyle/>
          <a:p>
            <a:r>
              <a:rPr lang="fr-FR" sz="1433" b="1" u="sng" dirty="0"/>
              <a:t>Au plus tard le 11 mars </a:t>
            </a:r>
            <a:r>
              <a:rPr lang="fr-FR" sz="1433" b="1" dirty="0"/>
              <a:t>:</a:t>
            </a:r>
          </a:p>
          <a:p>
            <a:r>
              <a:rPr lang="fr-FR" sz="1433" dirty="0"/>
              <a:t>Carte électorales distribuées au domicile des électeurs</a:t>
            </a:r>
          </a:p>
        </p:txBody>
      </p:sp>
      <p:sp>
        <p:nvSpPr>
          <p:cNvPr id="7" name="ZoneTexte 6">
            <a:extLst>
              <a:ext uri="{FF2B5EF4-FFF2-40B4-BE49-F238E27FC236}">
                <a16:creationId xmlns:a16="http://schemas.microsoft.com/office/drawing/2014/main" id="{4355BBDC-7888-9331-A4E9-DEF2F19C4F69}"/>
              </a:ext>
            </a:extLst>
          </p:cNvPr>
          <p:cNvSpPr txBox="1"/>
          <p:nvPr/>
        </p:nvSpPr>
        <p:spPr>
          <a:xfrm>
            <a:off x="6096000" y="4633956"/>
            <a:ext cx="2181357" cy="1415387"/>
          </a:xfrm>
          <a:prstGeom prst="rect">
            <a:avLst/>
          </a:prstGeom>
          <a:solidFill>
            <a:schemeClr val="accent4">
              <a:lumMod val="20000"/>
              <a:lumOff val="80000"/>
            </a:schemeClr>
          </a:solidFill>
        </p:spPr>
        <p:txBody>
          <a:bodyPr wrap="square" rtlCol="0">
            <a:spAutoFit/>
          </a:bodyPr>
          <a:lstStyle/>
          <a:p>
            <a:r>
              <a:rPr lang="fr-FR" sz="1433" b="1" u="sng" dirty="0"/>
              <a:t>Au plus tard le 2 mars </a:t>
            </a:r>
            <a:r>
              <a:rPr lang="fr-FR" sz="1433" b="1" dirty="0"/>
              <a:t>:</a:t>
            </a:r>
          </a:p>
          <a:p>
            <a:r>
              <a:rPr lang="fr-FR" sz="1433" dirty="0"/>
              <a:t>Installation de la commission de propagande dans les communes de + de 2 500 habitants.</a:t>
            </a:r>
          </a:p>
        </p:txBody>
      </p:sp>
      <p:sp>
        <p:nvSpPr>
          <p:cNvPr id="9" name="ZoneTexte 8">
            <a:extLst>
              <a:ext uri="{FF2B5EF4-FFF2-40B4-BE49-F238E27FC236}">
                <a16:creationId xmlns:a16="http://schemas.microsoft.com/office/drawing/2014/main" id="{957AF204-4563-BCBC-6C46-D55556273FB4}"/>
              </a:ext>
            </a:extLst>
          </p:cNvPr>
          <p:cNvSpPr txBox="1"/>
          <p:nvPr/>
        </p:nvSpPr>
        <p:spPr>
          <a:xfrm>
            <a:off x="8721305" y="4633956"/>
            <a:ext cx="2947363" cy="1208023"/>
          </a:xfrm>
          <a:prstGeom prst="rect">
            <a:avLst/>
          </a:prstGeom>
          <a:solidFill>
            <a:schemeClr val="accent4">
              <a:lumMod val="60000"/>
              <a:lumOff val="40000"/>
            </a:schemeClr>
          </a:solidFill>
        </p:spPr>
        <p:txBody>
          <a:bodyPr wrap="square" rtlCol="0">
            <a:spAutoFit/>
          </a:bodyPr>
          <a:lstStyle/>
          <a:p>
            <a:r>
              <a:rPr lang="fr-FR" sz="1450" b="1" u="sng" dirty="0"/>
              <a:t>11 mars </a:t>
            </a:r>
            <a:r>
              <a:rPr lang="fr-FR" sz="1450" dirty="0"/>
              <a:t>: Date limite d’envoi par la commission de propagande des documents électoraux aux électeurs et aux maires (profession de foi, bulletin de vote)</a:t>
            </a:r>
          </a:p>
        </p:txBody>
      </p:sp>
      <p:sp>
        <p:nvSpPr>
          <p:cNvPr id="2" name="ZoneTexte 1">
            <a:extLst>
              <a:ext uri="{FF2B5EF4-FFF2-40B4-BE49-F238E27FC236}">
                <a16:creationId xmlns:a16="http://schemas.microsoft.com/office/drawing/2014/main" id="{994E3942-18E8-2E33-9071-2A70A79854C4}"/>
              </a:ext>
            </a:extLst>
          </p:cNvPr>
          <p:cNvSpPr txBox="1"/>
          <p:nvPr/>
        </p:nvSpPr>
        <p:spPr>
          <a:xfrm>
            <a:off x="4636014" y="329270"/>
            <a:ext cx="5558972" cy="461665"/>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2400" dirty="0"/>
              <a:t>Calendrier prévisionnel</a:t>
            </a:r>
          </a:p>
        </p:txBody>
      </p:sp>
    </p:spTree>
    <p:extLst>
      <p:ext uri="{BB962C8B-B14F-4D97-AF65-F5344CB8AC3E}">
        <p14:creationId xmlns:p14="http://schemas.microsoft.com/office/powerpoint/2010/main" val="300515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E4EFB6-0985-0CA9-53C4-5D4E43EAD64D}"/>
              </a:ext>
            </a:extLst>
          </p:cNvPr>
          <p:cNvSpPr>
            <a:spLocks noGrp="1"/>
          </p:cNvSpPr>
          <p:nvPr>
            <p:ph type="title"/>
          </p:nvPr>
        </p:nvSpPr>
        <p:spPr>
          <a:xfrm>
            <a:off x="2667000" y="1275898"/>
            <a:ext cx="8072134" cy="480131"/>
          </a:xfrm>
          <a:ln w="38100">
            <a:solidFill>
              <a:schemeClr val="tx1"/>
            </a:solidFill>
          </a:ln>
          <a:effectLst>
            <a:outerShdw blurRad="50800" dist="38100" dir="18900000" algn="bl" rotWithShape="0">
              <a:prstClr val="black">
                <a:alpha val="40000"/>
              </a:prstClr>
            </a:outerShdw>
          </a:effectLst>
        </p:spPr>
        <p:txBody>
          <a:bodyPr/>
          <a:lstStyle/>
          <a:p>
            <a:pPr algn="ctr"/>
            <a:r>
              <a:rPr lang="fr-FR" sz="2800" dirty="0"/>
              <a:t>Communication des procès-verbaux</a:t>
            </a:r>
          </a:p>
        </p:txBody>
      </p:sp>
      <p:sp>
        <p:nvSpPr>
          <p:cNvPr id="4" name="ZoneTexte 3">
            <a:extLst>
              <a:ext uri="{FF2B5EF4-FFF2-40B4-BE49-F238E27FC236}">
                <a16:creationId xmlns:a16="http://schemas.microsoft.com/office/drawing/2014/main" id="{85D1266B-790B-B953-99EA-891B2660A247}"/>
              </a:ext>
            </a:extLst>
          </p:cNvPr>
          <p:cNvSpPr txBox="1"/>
          <p:nvPr/>
        </p:nvSpPr>
        <p:spPr>
          <a:xfrm>
            <a:off x="295275" y="1940835"/>
            <a:ext cx="11649075" cy="4247317"/>
          </a:xfrm>
          <a:prstGeom prst="rect">
            <a:avLst/>
          </a:prstGeom>
          <a:noFill/>
        </p:spPr>
        <p:txBody>
          <a:bodyPr wrap="square">
            <a:spAutoFit/>
          </a:bodyPr>
          <a:lstStyle/>
          <a:p>
            <a:pPr marL="285750" indent="-285750">
              <a:buFont typeface="Wingdings" panose="05000000000000000000" pitchFamily="2" charset="2"/>
              <a:buChar char="q"/>
            </a:pPr>
            <a:r>
              <a:rPr lang="fr-FR" dirty="0"/>
              <a:t>Remplir le document de la Préfecture en complétant les rubriques « inscrits » et « votants », « blancs/nuls », « exprimés » ainsi que le nombre de suffrages obtenus par chacune des listes. </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a:t>Ne pas renseigner la ligne « abstention ».</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a:t>Préciser l’identité et le numéro de téléphone de la personne qui assurera la permanence d’une heure pour répondre aux questions éventuelles de la préfecture. </a:t>
            </a:r>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a:t>Transmettre les résultats via</a:t>
            </a:r>
            <a:r>
              <a:rPr lang="fr-FR" b="1" dirty="0"/>
              <a:t> l'application EIREL (Envoi Informatisé des Résultats Electoraux). Il s’agit d’un système de transmission sécurisée des résultats électoraux entre communes et préfectures par saisie manuelle ou par dépôt d’un fichier dans un format prédéfini. Elle garantit l’identité de l’émetteur, la qualité des résultats transmis et leur intégrité. </a:t>
            </a:r>
            <a:endParaRPr lang="fr-FR" dirty="0"/>
          </a:p>
          <a:p>
            <a:endParaRPr lang="fr-FR" dirty="0"/>
          </a:p>
          <a:p>
            <a:r>
              <a:rPr lang="fr-FR" dirty="0"/>
              <a:t>Le </a:t>
            </a:r>
            <a:r>
              <a:rPr lang="fr-FR" b="1" dirty="0"/>
              <a:t>référent EIREL de votre commune</a:t>
            </a:r>
            <a:r>
              <a:rPr lang="fr-FR" dirty="0"/>
              <a:t> a dû recevoir un message automatique afin qu'il puisse réactiver son compte.</a:t>
            </a:r>
          </a:p>
          <a:p>
            <a:r>
              <a:rPr lang="fr-FR" dirty="0"/>
              <a:t>https://eirel.interieur.gouv.fr/.</a:t>
            </a:r>
          </a:p>
          <a:p>
            <a:endParaRPr lang="fr-FR" dirty="0"/>
          </a:p>
        </p:txBody>
      </p:sp>
      <p:pic>
        <p:nvPicPr>
          <p:cNvPr id="3" name="Image 2">
            <a:extLst>
              <a:ext uri="{FF2B5EF4-FFF2-40B4-BE49-F238E27FC236}">
                <a16:creationId xmlns:a16="http://schemas.microsoft.com/office/drawing/2014/main" id="{037C68BC-F11C-CF81-A20C-3BB69E70B60B}"/>
              </a:ext>
            </a:extLst>
          </p:cNvPr>
          <p:cNvPicPr>
            <a:picLocks noChangeAspect="1"/>
          </p:cNvPicPr>
          <p:nvPr/>
        </p:nvPicPr>
        <p:blipFill>
          <a:blip r:embed="rId3"/>
          <a:stretch>
            <a:fillRect/>
          </a:stretch>
        </p:blipFill>
        <p:spPr>
          <a:xfrm>
            <a:off x="10826884" y="0"/>
            <a:ext cx="1299127" cy="1571224"/>
          </a:xfrm>
          <a:prstGeom prst="rect">
            <a:avLst/>
          </a:prstGeom>
        </p:spPr>
      </p:pic>
      <p:sp>
        <p:nvSpPr>
          <p:cNvPr id="5" name="ZoneTexte 4">
            <a:extLst>
              <a:ext uri="{FF2B5EF4-FFF2-40B4-BE49-F238E27FC236}">
                <a16:creationId xmlns:a16="http://schemas.microsoft.com/office/drawing/2014/main" id="{9C737702-B0AC-ADC2-BA34-CFDBB1B88579}"/>
              </a:ext>
            </a:extLst>
          </p:cNvPr>
          <p:cNvSpPr txBox="1"/>
          <p:nvPr/>
        </p:nvSpPr>
        <p:spPr>
          <a:xfrm>
            <a:off x="1885950" y="6607095"/>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123561136"/>
      </p:ext>
    </p:extLst>
  </p:cSld>
  <p:clrMapOvr>
    <a:masterClrMapping/>
  </p:clrMapOvr>
  <p:extLst>
    <p:ext uri="{6950BFC3-D8DA-4A85-94F7-54DA5524770B}">
      <p188:commentRel xmlns:p188="http://schemas.microsoft.com/office/powerpoint/2018/8/main" r:id="rId2"/>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37B36199-E5AB-09DF-58DC-4D2BB64B7144}"/>
              </a:ext>
            </a:extLst>
          </p:cNvPr>
          <p:cNvSpPr txBox="1">
            <a:spLocks/>
          </p:cNvSpPr>
          <p:nvPr/>
        </p:nvSpPr>
        <p:spPr>
          <a:xfrm>
            <a:off x="4949104" y="671728"/>
            <a:ext cx="6271570" cy="346662"/>
          </a:xfrm>
          <a:prstGeom prst="rect">
            <a:avLst/>
          </a:prstGeom>
        </p:spPr>
        <p:txBody>
          <a:bodyPr vert="horz" wrap="square" lIns="0" tIns="11521" rIns="0" bIns="0" rtlCol="0">
            <a:spAutoFit/>
          </a:bodyPr>
          <a:lstStyle>
            <a:lvl1pPr>
              <a:defRPr sz="3600" b="1" i="0">
                <a:solidFill>
                  <a:srgbClr val="001F5F"/>
                </a:solidFill>
                <a:latin typeface="Tahoma"/>
                <a:ea typeface="+mj-ea"/>
                <a:cs typeface="Tahoma"/>
              </a:defRPr>
            </a:lvl1pPr>
          </a:lstStyle>
          <a:p>
            <a:pPr marL="11521" defTabSz="829544">
              <a:spcBef>
                <a:spcPts val="91"/>
              </a:spcBef>
              <a:defRPr/>
            </a:pPr>
            <a:r>
              <a:rPr lang="fr-FR" sz="2177" kern="0" spc="-5" dirty="0">
                <a:solidFill>
                  <a:schemeClr val="tx1"/>
                </a:solidFill>
              </a:rPr>
              <a:t>JURISPRUDENCES</a:t>
            </a:r>
            <a:r>
              <a:rPr lang="fr-FR" sz="2177" kern="0" spc="-64" dirty="0">
                <a:solidFill>
                  <a:schemeClr val="tx1"/>
                </a:solidFill>
              </a:rPr>
              <a:t> </a:t>
            </a:r>
            <a:r>
              <a:rPr lang="fr-FR" sz="2177" kern="0" dirty="0">
                <a:solidFill>
                  <a:schemeClr val="tx1"/>
                </a:solidFill>
              </a:rPr>
              <a:t>A</a:t>
            </a:r>
            <a:r>
              <a:rPr lang="fr-FR" sz="2177" kern="0" spc="-45" dirty="0">
                <a:solidFill>
                  <a:schemeClr val="tx1"/>
                </a:solidFill>
              </a:rPr>
              <a:t> </a:t>
            </a:r>
            <a:r>
              <a:rPr lang="fr-FR" sz="2177" kern="0" dirty="0">
                <a:solidFill>
                  <a:schemeClr val="tx1"/>
                </a:solidFill>
              </a:rPr>
              <a:t>RELEVER</a:t>
            </a:r>
          </a:p>
        </p:txBody>
      </p:sp>
      <p:pic>
        <p:nvPicPr>
          <p:cNvPr id="2" name="Image 1">
            <a:extLst>
              <a:ext uri="{FF2B5EF4-FFF2-40B4-BE49-F238E27FC236}">
                <a16:creationId xmlns:a16="http://schemas.microsoft.com/office/drawing/2014/main" id="{A7494E7F-0ADA-682E-0F52-909D970DB1DD}"/>
              </a:ext>
            </a:extLst>
          </p:cNvPr>
          <p:cNvPicPr>
            <a:picLocks noChangeAspect="1"/>
          </p:cNvPicPr>
          <p:nvPr/>
        </p:nvPicPr>
        <p:blipFill>
          <a:blip r:embed="rId2"/>
          <a:stretch>
            <a:fillRect/>
          </a:stretch>
        </p:blipFill>
        <p:spPr>
          <a:xfrm>
            <a:off x="10196901" y="41412"/>
            <a:ext cx="1747449" cy="1116368"/>
          </a:xfrm>
          <a:prstGeom prst="rect">
            <a:avLst/>
          </a:prstGeom>
        </p:spPr>
      </p:pic>
      <p:pic>
        <p:nvPicPr>
          <p:cNvPr id="6" name="Image 5">
            <a:extLst>
              <a:ext uri="{FF2B5EF4-FFF2-40B4-BE49-F238E27FC236}">
                <a16:creationId xmlns:a16="http://schemas.microsoft.com/office/drawing/2014/main" id="{9CE00276-55C8-D272-BC85-DAAA2E6C54ED}"/>
              </a:ext>
            </a:extLst>
          </p:cNvPr>
          <p:cNvPicPr>
            <a:picLocks noChangeAspect="1"/>
          </p:cNvPicPr>
          <p:nvPr/>
        </p:nvPicPr>
        <p:blipFill>
          <a:blip r:embed="rId3"/>
          <a:stretch>
            <a:fillRect/>
          </a:stretch>
        </p:blipFill>
        <p:spPr>
          <a:xfrm>
            <a:off x="0" y="4659821"/>
            <a:ext cx="1297609" cy="1876425"/>
          </a:xfrm>
          <a:prstGeom prst="rect">
            <a:avLst/>
          </a:prstGeom>
        </p:spPr>
      </p:pic>
      <p:sp>
        <p:nvSpPr>
          <p:cNvPr id="7" name="ZoneTexte 6">
            <a:extLst>
              <a:ext uri="{FF2B5EF4-FFF2-40B4-BE49-F238E27FC236}">
                <a16:creationId xmlns:a16="http://schemas.microsoft.com/office/drawing/2014/main" id="{95C54BD8-DED2-98F2-3DDA-D4003FC69C15}"/>
              </a:ext>
            </a:extLst>
          </p:cNvPr>
          <p:cNvSpPr txBox="1"/>
          <p:nvPr/>
        </p:nvSpPr>
        <p:spPr>
          <a:xfrm>
            <a:off x="1104900" y="4582370"/>
            <a:ext cx="11087100" cy="2031325"/>
          </a:xfrm>
          <a:prstGeom prst="rect">
            <a:avLst/>
          </a:prstGeom>
          <a:noFill/>
        </p:spPr>
        <p:txBody>
          <a:bodyPr wrap="square">
            <a:spAutoFit/>
          </a:bodyPr>
          <a:lstStyle/>
          <a:p>
            <a:pPr algn="l"/>
            <a:r>
              <a:rPr lang="fr-FR" sz="1400" b="1" i="0" u="sng" dirty="0">
                <a:solidFill>
                  <a:srgbClr val="000000"/>
                </a:solidFill>
                <a:effectLst/>
                <a:latin typeface="GraphikLight"/>
              </a:rPr>
              <a:t>Cas d’annulation d’élections : </a:t>
            </a:r>
          </a:p>
          <a:p>
            <a:pPr algn="l"/>
            <a:r>
              <a:rPr lang="fr-FR" sz="1400" dirty="0">
                <a:solidFill>
                  <a:srgbClr val="000000"/>
                </a:solidFill>
                <a:latin typeface="GraphikLight"/>
              </a:rPr>
              <a:t>E</a:t>
            </a:r>
            <a:r>
              <a:rPr lang="fr-FR" sz="1400" b="0" i="0" dirty="0">
                <a:solidFill>
                  <a:srgbClr val="000000"/>
                </a:solidFill>
                <a:effectLst/>
                <a:latin typeface="GraphikLight"/>
              </a:rPr>
              <a:t>n raison du constat aux abords immédiats de plusieurs bureaux de vote de pressions exercées sur les électeurs, de nature à fausser le résultat du scrutin au vu du très faible écart de voix (70 voix –</a:t>
            </a:r>
            <a:r>
              <a:rPr lang="fr-FR" sz="1400" b="0" i="0" dirty="0">
                <a:solidFill>
                  <a:srgbClr val="535353"/>
                </a:solidFill>
                <a:effectLst/>
                <a:latin typeface="GraphikLight"/>
              </a:rPr>
              <a:t> (</a:t>
            </a:r>
            <a:r>
              <a:rPr lang="fr-FR" sz="1400" b="0" i="0" u="none" strike="noStrike" dirty="0">
                <a:solidFill>
                  <a:srgbClr val="FF9E00"/>
                </a:solidFill>
                <a:effectLst/>
                <a:latin typeface="GraphikLight"/>
                <a:hlinkClick r:id="rId4"/>
              </a:rPr>
              <a:t>CE, 11 mai 2015, n° 386033</a:t>
            </a:r>
            <a:r>
              <a:rPr lang="fr-FR" sz="1400" b="0" i="0" dirty="0">
                <a:solidFill>
                  <a:srgbClr val="535353"/>
                </a:solidFill>
                <a:effectLst/>
                <a:latin typeface="GraphikLight"/>
              </a:rPr>
              <a:t>).</a:t>
            </a:r>
          </a:p>
          <a:p>
            <a:pPr algn="l"/>
            <a:endParaRPr lang="fr-FR" sz="1400" b="0" i="0" dirty="0">
              <a:solidFill>
                <a:srgbClr val="535353"/>
              </a:solidFill>
              <a:effectLst/>
              <a:latin typeface="GraphikLight"/>
            </a:endParaRPr>
          </a:p>
          <a:p>
            <a:pPr algn="l"/>
            <a:r>
              <a:rPr lang="fr-FR" sz="1400" dirty="0">
                <a:solidFill>
                  <a:srgbClr val="000000"/>
                </a:solidFill>
                <a:latin typeface="GraphikLight"/>
              </a:rPr>
              <a:t>Pour cause de</a:t>
            </a:r>
            <a:r>
              <a:rPr lang="fr-FR" sz="1400" b="0" i="0" dirty="0">
                <a:solidFill>
                  <a:srgbClr val="000000"/>
                </a:solidFill>
                <a:effectLst/>
                <a:latin typeface="GraphikLight"/>
              </a:rPr>
              <a:t> défaut de la mention des causes de nullité des 88 bulletins déclarés nuls alors que seules 66 voix séparaient la liste victorieuse de la seconde liste</a:t>
            </a:r>
            <a:r>
              <a:rPr lang="fr-FR" sz="1400" b="0" i="0" dirty="0">
                <a:solidFill>
                  <a:srgbClr val="535353"/>
                </a:solidFill>
                <a:effectLst/>
                <a:latin typeface="GraphikLight"/>
              </a:rPr>
              <a:t> </a:t>
            </a:r>
            <a:r>
              <a:rPr lang="fr-FR" sz="1400" b="0" i="0" u="none" strike="noStrike" dirty="0">
                <a:solidFill>
                  <a:srgbClr val="FF9E00"/>
                </a:solidFill>
                <a:effectLst/>
                <a:latin typeface="GraphikLight"/>
                <a:hlinkClick r:id="rId5"/>
              </a:rPr>
              <a:t>(CE, 7 mai 2015, n° 383377)</a:t>
            </a:r>
            <a:r>
              <a:rPr lang="fr-FR" sz="1400" b="0" i="0" dirty="0">
                <a:solidFill>
                  <a:srgbClr val="535353"/>
                </a:solidFill>
                <a:effectLst/>
                <a:latin typeface="GraphikLight"/>
              </a:rPr>
              <a:t>.</a:t>
            </a:r>
          </a:p>
          <a:p>
            <a:pPr algn="l"/>
            <a:endParaRPr lang="fr-FR" sz="1400" dirty="0">
              <a:solidFill>
                <a:srgbClr val="535353"/>
              </a:solidFill>
              <a:latin typeface="GraphikLight"/>
            </a:endParaRPr>
          </a:p>
          <a:p>
            <a:pPr algn="l"/>
            <a:endParaRPr lang="fr-FR" sz="1400" dirty="0">
              <a:solidFill>
                <a:srgbClr val="535353"/>
              </a:solidFill>
              <a:highlight>
                <a:srgbClr val="FFFF00"/>
              </a:highlight>
              <a:latin typeface="GraphikLight"/>
            </a:endParaRPr>
          </a:p>
          <a:p>
            <a:pPr algn="l"/>
            <a:endParaRPr lang="fr-FR" sz="1400" b="0" i="0" dirty="0">
              <a:solidFill>
                <a:srgbClr val="535353"/>
              </a:solidFill>
              <a:effectLst/>
              <a:latin typeface="GraphikLight"/>
            </a:endParaRPr>
          </a:p>
        </p:txBody>
      </p:sp>
      <p:sp>
        <p:nvSpPr>
          <p:cNvPr id="8" name="ZoneTexte 7">
            <a:extLst>
              <a:ext uri="{FF2B5EF4-FFF2-40B4-BE49-F238E27FC236}">
                <a16:creationId xmlns:a16="http://schemas.microsoft.com/office/drawing/2014/main" id="{2E6C0394-EC3D-0397-52B0-EE03ACD8A879}"/>
              </a:ext>
            </a:extLst>
          </p:cNvPr>
          <p:cNvSpPr txBox="1"/>
          <p:nvPr/>
        </p:nvSpPr>
        <p:spPr>
          <a:xfrm>
            <a:off x="114924" y="1297170"/>
            <a:ext cx="11829426" cy="2677656"/>
          </a:xfrm>
          <a:prstGeom prst="rect">
            <a:avLst/>
          </a:prstGeom>
          <a:noFill/>
        </p:spPr>
        <p:txBody>
          <a:bodyPr wrap="square">
            <a:spAutoFit/>
          </a:bodyPr>
          <a:lstStyle/>
          <a:p>
            <a:r>
              <a:rPr lang="fr-FR" sz="1400" dirty="0"/>
              <a:t>Tout électeur et toute personne éligible dans la circonscription électorale peut former un recours devant le tribunal administratif compétent. Pour ces élections, le délai de contestations est de cinq jours. </a:t>
            </a:r>
          </a:p>
          <a:p>
            <a:endParaRPr lang="fr-FR" sz="1400" dirty="0"/>
          </a:p>
          <a:p>
            <a:r>
              <a:rPr lang="fr-FR" sz="1400" dirty="0"/>
              <a:t>Le juge est compétent pour rectifier les résultats en procédant à la neutralisation des erreurs ou irrégularités dans le décompte des voix. </a:t>
            </a:r>
          </a:p>
          <a:p>
            <a:endParaRPr lang="fr-FR" sz="1400" dirty="0">
              <a:highlight>
                <a:srgbClr val="FFFF00"/>
              </a:highlight>
            </a:endParaRPr>
          </a:p>
          <a:p>
            <a:r>
              <a:rPr lang="fr-FR" sz="1400" dirty="0"/>
              <a:t>Dans les cas où le juge de l’élection peut identifier avec certitude les bénéficiaires des suffrages écartés à tort ou mal décomptés, il procède à la</a:t>
            </a:r>
          </a:p>
          <a:p>
            <a:r>
              <a:rPr lang="fr-FR" sz="1400" dirty="0"/>
              <a:t>réattribution de ces suffrages et corrige en conséquence les résultats de l’élection (CE, 20 février 2002, Elections municipales de Saint-Elie, n° 235473). Il peut aussi déclarer nuls des bulletins validés à tort par le bureau de vote. </a:t>
            </a:r>
          </a:p>
          <a:p>
            <a:endParaRPr lang="fr-FR" sz="1400" dirty="0"/>
          </a:p>
          <a:p>
            <a:r>
              <a:rPr lang="fr-FR" sz="1400" dirty="0"/>
              <a:t>La circonstance qu’une ou plusieurs irrégularités ou manœuvres aient été commises ne conduit pas automatiquement à l’annulation de l’élection. Le juge apprécie, au cas par cas, si la sincérité du scrutin a pu être affectée. Il met en regard la gravité, l’ampleur et les répercussions potentielles de ces irrégularités avec l’écart des voix.</a:t>
            </a:r>
          </a:p>
        </p:txBody>
      </p:sp>
    </p:spTree>
    <p:extLst>
      <p:ext uri="{BB962C8B-B14F-4D97-AF65-F5344CB8AC3E}">
        <p14:creationId xmlns:p14="http://schemas.microsoft.com/office/powerpoint/2010/main" val="1414528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00D11DE-6623-9B7E-644D-8167657CAC99}"/>
              </a:ext>
            </a:extLst>
          </p:cNvPr>
          <p:cNvSpPr txBox="1"/>
          <p:nvPr/>
        </p:nvSpPr>
        <p:spPr>
          <a:xfrm>
            <a:off x="5553075" y="600075"/>
            <a:ext cx="5362575" cy="400110"/>
          </a:xfrm>
          <a:prstGeom prst="rect">
            <a:avLst/>
          </a:prstGeom>
          <a:noFill/>
          <a:ln w="28575">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2000" dirty="0"/>
              <a:t>Questions courantes lors d’élections ( 1/2)</a:t>
            </a:r>
          </a:p>
        </p:txBody>
      </p:sp>
      <p:sp>
        <p:nvSpPr>
          <p:cNvPr id="8" name="ZoneTexte 7">
            <a:extLst>
              <a:ext uri="{FF2B5EF4-FFF2-40B4-BE49-F238E27FC236}">
                <a16:creationId xmlns:a16="http://schemas.microsoft.com/office/drawing/2014/main" id="{E8E9CAE9-B14F-7FAF-2629-9497810A6266}"/>
              </a:ext>
            </a:extLst>
          </p:cNvPr>
          <p:cNvSpPr txBox="1"/>
          <p:nvPr/>
        </p:nvSpPr>
        <p:spPr>
          <a:xfrm>
            <a:off x="1" y="1285875"/>
            <a:ext cx="12001500" cy="4471480"/>
          </a:xfrm>
          <a:prstGeom prst="rect">
            <a:avLst/>
          </a:prstGeom>
          <a:noFill/>
        </p:spPr>
        <p:txBody>
          <a:bodyPr wrap="square" rtlCol="0">
            <a:spAutoFit/>
          </a:bodyPr>
          <a:lstStyle/>
          <a:p>
            <a:pPr marL="285750" indent="-285750">
              <a:buFont typeface="Wingdings" panose="05000000000000000000" pitchFamily="2" charset="2"/>
              <a:buChar char="q"/>
            </a:pPr>
            <a:r>
              <a:rPr lang="fr-FR" sz="1600" dirty="0"/>
              <a:t>Y’a-t-il un affichage obligatoire dans l’isoloir ? </a:t>
            </a:r>
            <a:r>
              <a:rPr lang="fr-FR" sz="1600" b="1" dirty="0"/>
              <a:t>NON, </a:t>
            </a:r>
            <a:r>
              <a:rPr lang="fr-FR" sz="1600" dirty="0"/>
              <a:t>les textes ne le précisent pas.</a:t>
            </a:r>
          </a:p>
          <a:p>
            <a:pPr marL="285750" indent="-285750">
              <a:buFont typeface="Wingdings" panose="05000000000000000000" pitchFamily="2" charset="2"/>
              <a:buChar char="q"/>
            </a:pPr>
            <a:endParaRPr lang="fr-FR" sz="1600" dirty="0"/>
          </a:p>
          <a:p>
            <a:pPr marL="285750" indent="-285750">
              <a:buFont typeface="Wingdings" panose="05000000000000000000" pitchFamily="2" charset="2"/>
              <a:buChar char="q"/>
            </a:pPr>
            <a:r>
              <a:rPr lang="fr-FR" sz="1600" dirty="0"/>
              <a:t>La liste des procurations doit-être affichée : </a:t>
            </a:r>
            <a:r>
              <a:rPr lang="fr-FR" sz="1600" b="1" dirty="0"/>
              <a:t>NON</a:t>
            </a:r>
            <a:r>
              <a:rPr lang="fr-FR" sz="1600" dirty="0"/>
              <a:t>, les textes ne prévoient pas cet affichage obligatoire. En revanche, les membres du bureau doivent disposer de la liste et vérifier que le mandat est bien porté sur la liste d’émargement et que le mandataire, dont le nom est inscrit, est bien l’électeur qui se présente.  </a:t>
            </a:r>
          </a:p>
          <a:p>
            <a:pPr marL="285750" indent="-285750">
              <a:buFont typeface="Wingdings" panose="05000000000000000000" pitchFamily="2" charset="2"/>
              <a:buChar char="q"/>
            </a:pPr>
            <a:endParaRPr lang="fr-FR" sz="1600" dirty="0"/>
          </a:p>
          <a:p>
            <a:pPr marL="285750" indent="-285750">
              <a:buFont typeface="Wingdings" panose="05000000000000000000" pitchFamily="2" charset="2"/>
              <a:buChar char="q"/>
            </a:pPr>
            <a:r>
              <a:rPr lang="fr-FR" sz="1600" dirty="0"/>
              <a:t>Les couleurs des signatures pour émarger : </a:t>
            </a:r>
            <a:r>
              <a:rPr lang="fr-FR" sz="1600" b="1" dirty="0"/>
              <a:t>Aucune précision en la matière</a:t>
            </a:r>
            <a:r>
              <a:rPr lang="fr-FR" sz="1600" dirty="0"/>
              <a:t>. On part du principe que le noir et le bleu peuvent être choisis indifféremment. Il est préférable de prévoir une seule couleur par tour de scrutin. </a:t>
            </a:r>
          </a:p>
          <a:p>
            <a:endParaRPr lang="fr-FR" sz="1600" dirty="0"/>
          </a:p>
          <a:p>
            <a:pPr marL="285750" indent="-285750">
              <a:buFont typeface="Wingdings" panose="05000000000000000000" pitchFamily="2" charset="2"/>
              <a:buChar char="q"/>
            </a:pPr>
            <a:r>
              <a:rPr lang="fr-FR" sz="1600" dirty="0"/>
              <a:t>Les délégués des candidats peuvent-ils se tenir près de l’urne ou de la table où siège le bureau : </a:t>
            </a:r>
            <a:r>
              <a:rPr lang="fr-FR" sz="1600" b="1" dirty="0"/>
              <a:t>NON, </a:t>
            </a:r>
            <a:r>
              <a:rPr lang="fr-FR" sz="1600" dirty="0"/>
              <a:t>seuls les membres du bureau y sont autorisés. Toutefois, les délégués doivent pouvoir contrôler les opérations électorales. (CE, 28 janvier 1987, </a:t>
            </a:r>
            <a:r>
              <a:rPr lang="fr-FR" sz="1600" dirty="0" err="1"/>
              <a:t>Elect</a:t>
            </a:r>
            <a:r>
              <a:rPr lang="fr-FR" sz="1600" dirty="0"/>
              <a:t>. Cant. Champigny sur Marne, n°70516)</a:t>
            </a:r>
          </a:p>
          <a:p>
            <a:endParaRPr lang="fr-FR" dirty="0"/>
          </a:p>
          <a:p>
            <a:pPr marL="285750" indent="-285750" algn="just">
              <a:lnSpc>
                <a:spcPct val="107000"/>
              </a:lnSpc>
              <a:spcAft>
                <a:spcPts val="800"/>
              </a:spcAft>
              <a:buFont typeface="Wingdings" panose="05000000000000000000" pitchFamily="2" charset="2"/>
              <a:buChar char="q"/>
            </a:pPr>
            <a:r>
              <a:rPr lang="fr-FR" sz="1600" dirty="0"/>
              <a:t>Une collectivité peut-elle </a:t>
            </a:r>
            <a:r>
              <a:rPr lang="fr-FR" sz="1600" b="1" u="sng" dirty="0"/>
              <a:t>réquisitionner un agent </a:t>
            </a:r>
            <a:r>
              <a:rPr lang="fr-FR" sz="1600" dirty="0"/>
              <a:t>pour les élections si l’agent en question avait posé des congés : Le maire n’a pas le pouvoir de réquisition. Il n’existe aucune obligation pour un agent en congés annuels, en repos ou RTT de revenir travailler avant le terme normal de cette absence, sauf nécessités impérieuses de service.</a:t>
            </a:r>
          </a:p>
          <a:p>
            <a:pPr marL="285750" lvl="0" indent="-285750" algn="just">
              <a:lnSpc>
                <a:spcPct val="107000"/>
              </a:lnSpc>
              <a:spcAft>
                <a:spcPts val="800"/>
              </a:spcAft>
              <a:buFont typeface="Wingdings" panose="05000000000000000000" pitchFamily="2" charset="2"/>
              <a:buChar char="q"/>
            </a:pPr>
            <a:endParaRPr lang="fr-FR" sz="1600" dirty="0"/>
          </a:p>
        </p:txBody>
      </p:sp>
    </p:spTree>
    <p:extLst>
      <p:ext uri="{BB962C8B-B14F-4D97-AF65-F5344CB8AC3E}">
        <p14:creationId xmlns:p14="http://schemas.microsoft.com/office/powerpoint/2010/main" val="770141461"/>
      </p:ext>
    </p:extLst>
  </p:cSld>
  <p:clrMapOvr>
    <a:masterClrMapping/>
  </p:clrMapOvr>
  <p:extLst>
    <p:ext uri="{6950BFC3-D8DA-4A85-94F7-54DA5524770B}">
      <p188:commentRel xmlns:p188="http://schemas.microsoft.com/office/powerpoint/2018/8/main" r:id="rId2"/>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5B92CB5-5062-5672-EAFA-5D34EBD24DBB}"/>
              </a:ext>
            </a:extLst>
          </p:cNvPr>
          <p:cNvSpPr txBox="1"/>
          <p:nvPr/>
        </p:nvSpPr>
        <p:spPr>
          <a:xfrm>
            <a:off x="590551" y="1340227"/>
            <a:ext cx="11206708" cy="6309420"/>
          </a:xfrm>
          <a:prstGeom prst="rect">
            <a:avLst/>
          </a:prstGeom>
          <a:noFill/>
        </p:spPr>
        <p:txBody>
          <a:bodyPr wrap="square">
            <a:spAutoFit/>
          </a:bodyPr>
          <a:lstStyle/>
          <a:p>
            <a:r>
              <a:rPr lang="fr-FR" sz="1600" b="1" u="sng" dirty="0"/>
              <a:t>L’électeur peut-il choisir son bureau de vote ? </a:t>
            </a:r>
          </a:p>
          <a:p>
            <a:r>
              <a:rPr lang="fr-FR" sz="1600" dirty="0"/>
              <a:t>Les électeurs n’ont pas le choix de leur bureau de vote. Le rattachement d’un électeur à un bureau de vote dépend de l’adresse au titre de laquelle il est inscrit sur la liste électorale</a:t>
            </a:r>
          </a:p>
          <a:p>
            <a:endParaRPr lang="fr-FR" sz="1600" b="1" u="sng" dirty="0"/>
          </a:p>
          <a:p>
            <a:r>
              <a:rPr lang="fr-FR" sz="1600" b="1" u="sng" dirty="0"/>
              <a:t>Le secrétaire de mairie peut-il être secrétaire d’un bureau de vote ?</a:t>
            </a:r>
          </a:p>
          <a:p>
            <a:r>
              <a:rPr lang="fr-FR" sz="1600" dirty="0"/>
              <a:t>La jurisprudence applicable à l'article R 42 du Code électoral ne s'oppose pas à ce que le secrétaire de mairie soit désigné comme secrétaire d'un bureau de vote s'il possède la qualité d'électeur dans la commune et dès lors que la mission de secrétaire du bureau de vote soit détachée de la fonction de secrétaire de mairie (CE 14 mai 1993 n°138718)</a:t>
            </a:r>
          </a:p>
          <a:p>
            <a:endParaRPr lang="fr-FR" sz="1600" dirty="0"/>
          </a:p>
          <a:p>
            <a:r>
              <a:rPr lang="fr-FR" sz="1600" b="1" u="sng" dirty="0"/>
              <a:t>Un élu peut-il refuser la présidence d’un bureau de vote ? Rappel : R.43 du code électoral. </a:t>
            </a:r>
          </a:p>
          <a:p>
            <a:r>
              <a:rPr lang="fr-FR" sz="1600" b="1" u="sng" dirty="0"/>
              <a:t>Concernant la composition du bureau de vote, constituent des excuses valables : </a:t>
            </a:r>
          </a:p>
          <a:p>
            <a:r>
              <a:rPr lang="fr-FR" sz="1600" dirty="0"/>
              <a:t>- la production d’un arrêt de travail (CAA Versailles, 30 </a:t>
            </a:r>
            <a:r>
              <a:rPr lang="fr-FR" sz="1600" dirty="0" err="1"/>
              <a:t>déc</a:t>
            </a:r>
            <a:r>
              <a:rPr lang="fr-FR" sz="1600" dirty="0"/>
              <a:t> 2004 Mme Chantal X n°04 VE 01719</a:t>
            </a:r>
          </a:p>
          <a:p>
            <a:r>
              <a:rPr lang="fr-FR" sz="1600" dirty="0"/>
              <a:t>- l’existence de manœuvres consistant en des décisions ou des comportements du maire destinés à provoquer le refus de présider le bureau de vote (CE 21 mars 2007 M A n°278437)</a:t>
            </a:r>
          </a:p>
          <a:p>
            <a:r>
              <a:rPr lang="fr-FR" sz="1600" dirty="0"/>
              <a:t>- l’assistance à une manifestation familiale à caractère exceptionnel (CAA Nantes, 2 octobre 2007 </a:t>
            </a:r>
            <a:r>
              <a:rPr lang="fr-FR" sz="1600" dirty="0" err="1"/>
              <a:t>Chopp</a:t>
            </a:r>
            <a:r>
              <a:rPr lang="fr-FR" sz="1600" dirty="0"/>
              <a:t> n 07 NT 01704 en l’espèce, une réunion familiale organisée pour le 60 </a:t>
            </a:r>
            <a:r>
              <a:rPr lang="fr-FR" sz="1600" dirty="0" err="1"/>
              <a:t>ème</a:t>
            </a:r>
            <a:r>
              <a:rPr lang="fr-FR" sz="1600" dirty="0"/>
              <a:t> anniversaire de mariage des parents de l’élu)</a:t>
            </a:r>
          </a:p>
          <a:p>
            <a:endParaRPr lang="fr-FR" sz="1600" b="0" i="0" u="none" strike="noStrike" baseline="0" dirty="0">
              <a:latin typeface="Arial" panose="020B0604020202020204" pitchFamily="34" charset="0"/>
            </a:endParaRPr>
          </a:p>
          <a:p>
            <a:r>
              <a:rPr lang="fr-FR" sz="1600" b="1" u="sng" dirty="0"/>
              <a:t>En revanche, n’ont pas été considérés comme une excuse valable d’absence : </a:t>
            </a:r>
          </a:p>
          <a:p>
            <a:r>
              <a:rPr lang="fr-FR" sz="1600" dirty="0"/>
              <a:t>- celle fondée sur des charges de famille (CE 21 mars 2007,MmeSifiaA.,n°278438);</a:t>
            </a:r>
          </a:p>
          <a:p>
            <a:r>
              <a:rPr lang="fr-FR" sz="1600" dirty="0"/>
              <a:t>- ou le refus de présider un bureau de vote au motif de s’être engagé envers un candidat à être assesseur titulaire dans un autre bureau de vote (CAA Versailles,30 décembre 2004, Abdelaziz X., n°04VE01718).</a:t>
            </a:r>
          </a:p>
          <a:p>
            <a:endParaRPr lang="fr-FR" sz="1600" dirty="0"/>
          </a:p>
          <a:p>
            <a:endParaRPr lang="fr-FR" sz="1600" dirty="0"/>
          </a:p>
          <a:p>
            <a:endParaRPr lang="fr-FR" dirty="0"/>
          </a:p>
          <a:p>
            <a:endParaRPr lang="fr-FR" dirty="0"/>
          </a:p>
        </p:txBody>
      </p:sp>
      <p:sp>
        <p:nvSpPr>
          <p:cNvPr id="2" name="ZoneTexte 1">
            <a:extLst>
              <a:ext uri="{FF2B5EF4-FFF2-40B4-BE49-F238E27FC236}">
                <a16:creationId xmlns:a16="http://schemas.microsoft.com/office/drawing/2014/main" id="{32E47DCF-4C95-6D6B-5935-59CD0F6B717C}"/>
              </a:ext>
            </a:extLst>
          </p:cNvPr>
          <p:cNvSpPr txBox="1"/>
          <p:nvPr/>
        </p:nvSpPr>
        <p:spPr>
          <a:xfrm>
            <a:off x="1900784" y="652093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
        <p:nvSpPr>
          <p:cNvPr id="4" name="ZoneTexte 3">
            <a:extLst>
              <a:ext uri="{FF2B5EF4-FFF2-40B4-BE49-F238E27FC236}">
                <a16:creationId xmlns:a16="http://schemas.microsoft.com/office/drawing/2014/main" id="{08955EE1-9E5D-C712-41BC-DBC6D5DCF100}"/>
              </a:ext>
            </a:extLst>
          </p:cNvPr>
          <p:cNvSpPr txBox="1"/>
          <p:nvPr/>
        </p:nvSpPr>
        <p:spPr>
          <a:xfrm>
            <a:off x="5094514" y="511597"/>
            <a:ext cx="6096000" cy="400110"/>
          </a:xfrm>
          <a:prstGeom prst="rect">
            <a:avLst/>
          </a:prstGeom>
          <a:noFill/>
          <a:ln w="28575">
            <a:solidFill>
              <a:schemeClr val="tx1"/>
            </a:solidFill>
          </a:ln>
          <a:effectLst>
            <a:outerShdw blurRad="50800" dist="38100" dir="18900000" algn="b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ptos" panose="02110004020202020204"/>
                <a:ea typeface="+mn-ea"/>
                <a:cs typeface="+mn-cs"/>
              </a:rPr>
              <a:t>Questions courantes lors d’élections ( 2/2)</a:t>
            </a:r>
          </a:p>
        </p:txBody>
      </p:sp>
    </p:spTree>
    <p:extLst>
      <p:ext uri="{BB962C8B-B14F-4D97-AF65-F5344CB8AC3E}">
        <p14:creationId xmlns:p14="http://schemas.microsoft.com/office/powerpoint/2010/main" val="355056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6F31C39-BEC1-620E-4D85-09B544F43B41}"/>
              </a:ext>
            </a:extLst>
          </p:cNvPr>
          <p:cNvSpPr>
            <a:spLocks noGrp="1"/>
          </p:cNvSpPr>
          <p:nvPr>
            <p:ph type="body" sz="quarter" idx="14"/>
          </p:nvPr>
        </p:nvSpPr>
        <p:spPr>
          <a:xfrm>
            <a:off x="1789505" y="2423853"/>
            <a:ext cx="8030910" cy="2559099"/>
          </a:xfrm>
        </p:spPr>
        <p:txBody>
          <a:bodyPr/>
          <a:lstStyle/>
          <a:p>
            <a:pPr marL="0" indent="0">
              <a:buNone/>
            </a:pPr>
            <a:r>
              <a:rPr lang="fr-FR" b="1" u="sng" dirty="0"/>
              <a:t>Liens utiles : </a:t>
            </a:r>
          </a:p>
          <a:p>
            <a:r>
              <a:rPr lang="fr-FR" dirty="0">
                <a:hlinkClick r:id="rId2"/>
              </a:rPr>
              <a:t>https://cidefe.fr/wp-content/uploads/2020/02/GUIDE-BUREAU-DE-VOTE-DERNIERE-VERSION.pdf</a:t>
            </a:r>
            <a:endParaRPr lang="fr-FR" dirty="0"/>
          </a:p>
          <a:p>
            <a:r>
              <a:rPr lang="fr-FR" dirty="0"/>
              <a:t>Modèles de procès-verbaux : </a:t>
            </a:r>
            <a:r>
              <a:rPr lang="fr-FR" dirty="0">
                <a:hlinkClick r:id="rId3"/>
              </a:rPr>
              <a:t>https://www.isere.gouv.fr/contenu/telechargement/46710/324657/file/PV%20+1000.zip</a:t>
            </a:r>
            <a:endParaRPr lang="fr-FR" dirty="0"/>
          </a:p>
          <a:p>
            <a:r>
              <a:rPr lang="fr-FR" dirty="0"/>
              <a:t>Diaporama de l’AMF relatif à la réforme du mode de scrutin dans les communes de moins de 1 000 habitants: </a:t>
            </a:r>
            <a:r>
              <a:rPr lang="fr-FR" dirty="0">
                <a:hlinkClick r:id="rId4"/>
              </a:rPr>
              <a:t>3f2d4341ebcf612198c77ff8e4261753.pdf</a:t>
            </a:r>
            <a:endParaRPr lang="fr-FR" dirty="0"/>
          </a:p>
          <a:p>
            <a:r>
              <a:rPr lang="fr-FR" dirty="0"/>
              <a:t>Le code électoral : </a:t>
            </a:r>
            <a:r>
              <a:rPr lang="fr-FR" dirty="0">
                <a:hlinkClick r:id="rId5"/>
              </a:rPr>
              <a:t>https://www.legifrance.gouv.fr/codes/texte_lc/LEGITEXT000006070239/</a:t>
            </a:r>
            <a:endParaRPr lang="fr-FR" dirty="0"/>
          </a:p>
          <a:p>
            <a:endParaRPr lang="fr-FR" dirty="0"/>
          </a:p>
          <a:p>
            <a:pPr marL="0" indent="0">
              <a:buNone/>
            </a:pPr>
            <a:endParaRPr lang="fr-FR" dirty="0"/>
          </a:p>
        </p:txBody>
      </p:sp>
      <p:sp>
        <p:nvSpPr>
          <p:cNvPr id="2" name="ZoneTexte 1">
            <a:extLst>
              <a:ext uri="{FF2B5EF4-FFF2-40B4-BE49-F238E27FC236}">
                <a16:creationId xmlns:a16="http://schemas.microsoft.com/office/drawing/2014/main" id="{4870FC87-7E15-DF43-02FE-F2CF0ED5F2B3}"/>
              </a:ext>
            </a:extLst>
          </p:cNvPr>
          <p:cNvSpPr txBox="1"/>
          <p:nvPr/>
        </p:nvSpPr>
        <p:spPr>
          <a:xfrm>
            <a:off x="1914525"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522744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AB821-DF4C-DDBB-1C19-B4CF1D7AEAA7}"/>
              </a:ext>
            </a:extLst>
          </p:cNvPr>
          <p:cNvSpPr>
            <a:spLocks noGrp="1"/>
          </p:cNvSpPr>
          <p:nvPr>
            <p:ph type="title"/>
          </p:nvPr>
        </p:nvSpPr>
        <p:spPr>
          <a:xfrm>
            <a:off x="609451" y="6315287"/>
            <a:ext cx="9798806" cy="400820"/>
          </a:xfrm>
        </p:spPr>
        <p:txBody>
          <a:bodyPr>
            <a:normAutofit/>
          </a:bodyPr>
          <a:lstStyle/>
          <a:p>
            <a:endParaRPr lang="fr-FR" dirty="0"/>
          </a:p>
        </p:txBody>
      </p:sp>
      <p:sp>
        <p:nvSpPr>
          <p:cNvPr id="3" name="Espace réservé du contenu 2">
            <a:extLst>
              <a:ext uri="{FF2B5EF4-FFF2-40B4-BE49-F238E27FC236}">
                <a16:creationId xmlns:a16="http://schemas.microsoft.com/office/drawing/2014/main" id="{0EE68638-CD5C-27F9-C9D5-1425F0DCEEEF}"/>
              </a:ext>
            </a:extLst>
          </p:cNvPr>
          <p:cNvSpPr>
            <a:spLocks noGrp="1"/>
          </p:cNvSpPr>
          <p:nvPr>
            <p:ph sz="quarter" idx="15"/>
          </p:nvPr>
        </p:nvSpPr>
        <p:spPr>
          <a:xfrm>
            <a:off x="718097" y="985963"/>
            <a:ext cx="11161151" cy="5144494"/>
          </a:xfrm>
        </p:spPr>
        <p:txBody>
          <a:bodyPr>
            <a:normAutofit fontScale="40000" lnSpcReduction="20000"/>
          </a:bodyPr>
          <a:lstStyle/>
          <a:p>
            <a:pPr marL="0" indent="0">
              <a:lnSpc>
                <a:spcPct val="120000"/>
              </a:lnSpc>
              <a:spcBef>
                <a:spcPts val="0"/>
              </a:spcBef>
              <a:buNone/>
            </a:pPr>
            <a:endParaRPr lang="fr-FR" sz="5000" b="1" dirty="0">
              <a:effectLst/>
              <a:latin typeface="Verdana" panose="020B0604030504040204" pitchFamily="34" charset="0"/>
              <a:ea typeface="Verdana" panose="020B0604030504040204" pitchFamily="34" charset="0"/>
              <a:cs typeface="Aptos" panose="020B0004020202020204" pitchFamily="34" charset="0"/>
            </a:endParaRPr>
          </a:p>
          <a:p>
            <a:pPr marL="0" indent="0">
              <a:lnSpc>
                <a:spcPct val="120000"/>
              </a:lnSpc>
              <a:spcBef>
                <a:spcPts val="0"/>
              </a:spcBef>
              <a:buNone/>
            </a:pPr>
            <a:r>
              <a:rPr lang="fr-FR" sz="5000" b="1" dirty="0">
                <a:effectLst/>
                <a:latin typeface="Verdana" panose="020B0604030504040204" pitchFamily="34" charset="0"/>
                <a:ea typeface="Verdana" panose="020B0604030504040204" pitchFamily="34" charset="0"/>
                <a:cs typeface="Aptos" panose="020B0004020202020204" pitchFamily="34" charset="0"/>
              </a:rPr>
              <a:t>Tenue des bureaux de vote et rémunération des agents.</a:t>
            </a:r>
          </a:p>
          <a:p>
            <a:pPr marL="0" indent="0">
              <a:lnSpc>
                <a:spcPct val="120000"/>
              </a:lnSpc>
              <a:spcBef>
                <a:spcPts val="0"/>
              </a:spcBef>
              <a:buNone/>
            </a:pPr>
            <a:endParaRPr lang="fr-FR" sz="3800" b="1" dirty="0">
              <a:latin typeface="Verdana" panose="020B0604030504040204" pitchFamily="34" charset="0"/>
              <a:ea typeface="Verdana" panose="020B0604030504040204" pitchFamily="34" charset="0"/>
              <a:cs typeface="Aptos" panose="020B0004020202020204" pitchFamily="34" charset="0"/>
            </a:endParaRPr>
          </a:p>
          <a:p>
            <a:pPr marL="0" indent="0">
              <a:lnSpc>
                <a:spcPct val="120000"/>
              </a:lnSpc>
              <a:spcBef>
                <a:spcPts val="0"/>
              </a:spcBef>
              <a:buNone/>
            </a:pPr>
            <a:endParaRPr lang="fr-FR" sz="3800" b="1" dirty="0">
              <a:effectLst/>
              <a:latin typeface="Verdana" panose="020B0604030504040204" pitchFamily="34" charset="0"/>
              <a:ea typeface="Verdana" panose="020B0604030504040204" pitchFamily="34" charset="0"/>
              <a:cs typeface="Aptos" panose="020B0004020202020204" pitchFamily="34" charset="0"/>
            </a:endParaRPr>
          </a:p>
          <a:p>
            <a:pPr marL="0" indent="0">
              <a:lnSpc>
                <a:spcPct val="120000"/>
              </a:lnSpc>
              <a:spcBef>
                <a:spcPts val="0"/>
              </a:spcBef>
              <a:buNone/>
            </a:pPr>
            <a:endParaRPr lang="fr-FR" sz="2000" dirty="0">
              <a:effectLst/>
              <a:latin typeface="Verdana" panose="020B0604030504040204" pitchFamily="34" charset="0"/>
              <a:ea typeface="Verdana" panose="020B0604030504040204" pitchFamily="34" charset="0"/>
              <a:cs typeface="Aptos" panose="020B0004020202020204" pitchFamily="34" charset="0"/>
            </a:endParaRPr>
          </a:p>
          <a:p>
            <a:pPr marL="0" indent="0">
              <a:lnSpc>
                <a:spcPct val="120000"/>
              </a:lnSpc>
              <a:spcBef>
                <a:spcPts val="0"/>
              </a:spcBef>
              <a:buNone/>
            </a:pPr>
            <a:r>
              <a:rPr lang="fr-FR" sz="4000" b="1" dirty="0">
                <a:effectLst/>
                <a:latin typeface="Verdana" panose="020B0604030504040204" pitchFamily="34" charset="0"/>
                <a:ea typeface="Verdana" panose="020B0604030504040204" pitchFamily="34" charset="0"/>
                <a:cs typeface="Aptos" panose="020B0004020202020204" pitchFamily="34" charset="0"/>
              </a:rPr>
              <a:t>1/ </a:t>
            </a:r>
            <a:r>
              <a:rPr lang="fr-FR" sz="4200" b="1" dirty="0">
                <a:effectLst/>
                <a:latin typeface="Verdana" panose="020B0604030504040204" pitchFamily="34" charset="0"/>
                <a:ea typeface="Verdana" panose="020B0604030504040204" pitchFamily="34" charset="0"/>
                <a:cs typeface="Aptos" panose="020B0004020202020204" pitchFamily="34" charset="0"/>
              </a:rPr>
              <a:t>Permet de percevoir des heures supplémentaires  (IHTS) et, au préalable, des heures complémentaires pour les agents à temps non complet,  des catégories B et C</a:t>
            </a:r>
          </a:p>
          <a:p>
            <a:pPr marL="0" indent="0">
              <a:lnSpc>
                <a:spcPct val="120000"/>
              </a:lnSpc>
              <a:spcBef>
                <a:spcPts val="0"/>
              </a:spcBef>
              <a:buNone/>
            </a:pPr>
            <a:r>
              <a:rPr lang="fr-FR" sz="2200" dirty="0">
                <a:effectLst/>
                <a:latin typeface="Verdana" panose="020B0604030504040204" pitchFamily="34" charset="0"/>
                <a:ea typeface="Verdana" panose="020B0604030504040204" pitchFamily="34" charset="0"/>
                <a:cs typeface="Aptos" panose="020B0004020202020204" pitchFamily="34" charset="0"/>
              </a:rPr>
              <a:t> </a:t>
            </a:r>
          </a:p>
          <a:p>
            <a:pPr marL="0" indent="0">
              <a:lnSpc>
                <a:spcPct val="120000"/>
              </a:lnSpc>
              <a:spcBef>
                <a:spcPts val="0"/>
              </a:spcBef>
              <a:buNone/>
            </a:pPr>
            <a:r>
              <a:rPr lang="fr-FR" sz="2900" dirty="0">
                <a:effectLst/>
                <a:latin typeface="Verdana" panose="020B0604030504040204" pitchFamily="34" charset="0"/>
                <a:ea typeface="Verdana" panose="020B0604030504040204" pitchFamily="34" charset="0"/>
                <a:cs typeface="Aptos" panose="020B0004020202020204" pitchFamily="34" charset="0"/>
              </a:rPr>
              <a:t>Peuvent prétendre à des IHTS en raison de travaux supplémentaires effectués à l’occasion d’une consultation électorale :</a:t>
            </a:r>
          </a:p>
          <a:p>
            <a:pPr marL="0" indent="0">
              <a:lnSpc>
                <a:spcPct val="120000"/>
              </a:lnSpc>
              <a:spcBef>
                <a:spcPts val="0"/>
              </a:spcBef>
              <a:buNone/>
            </a:pPr>
            <a:r>
              <a:rPr lang="fr-FR" sz="2900" dirty="0">
                <a:effectLst/>
                <a:latin typeface="Verdana" panose="020B0604030504040204" pitchFamily="34" charset="0"/>
                <a:ea typeface="Verdana" panose="020B0604030504040204" pitchFamily="34" charset="0"/>
                <a:cs typeface="Aptos" panose="020B0004020202020204" pitchFamily="34" charset="0"/>
              </a:rPr>
              <a:t> </a:t>
            </a:r>
          </a:p>
          <a:p>
            <a:pPr marL="0" indent="0">
              <a:lnSpc>
                <a:spcPct val="120000"/>
              </a:lnSpc>
              <a:spcBef>
                <a:spcPts val="0"/>
              </a:spcBef>
              <a:buNone/>
            </a:pPr>
            <a:r>
              <a:rPr lang="fr-FR" sz="2900" dirty="0">
                <a:effectLst/>
                <a:latin typeface="Verdana" panose="020B0604030504040204" pitchFamily="34" charset="0"/>
                <a:ea typeface="Verdana" panose="020B0604030504040204" pitchFamily="34" charset="0"/>
                <a:cs typeface="Aptos" panose="020B0004020202020204" pitchFamily="34" charset="0"/>
              </a:rPr>
              <a:t>- Les agents, titulaires ou contractuels de droit public, relevant de la catégorie C et B</a:t>
            </a:r>
          </a:p>
          <a:p>
            <a:pPr marL="0" indent="0">
              <a:lnSpc>
                <a:spcPct val="120000"/>
              </a:lnSpc>
              <a:spcBef>
                <a:spcPts val="0"/>
              </a:spcBef>
              <a:buNone/>
            </a:pPr>
            <a:endParaRPr lang="fr-FR" sz="2000" dirty="0">
              <a:effectLst/>
              <a:latin typeface="Verdana" panose="020B0604030504040204" pitchFamily="34" charset="0"/>
              <a:ea typeface="Verdana" panose="020B0604030504040204" pitchFamily="34" charset="0"/>
              <a:cs typeface="Aptos" panose="020B0004020202020204" pitchFamily="34" charset="0"/>
            </a:endParaRPr>
          </a:p>
          <a:p>
            <a:pPr marL="0" indent="0">
              <a:lnSpc>
                <a:spcPct val="120000"/>
              </a:lnSpc>
              <a:spcBef>
                <a:spcPts val="0"/>
              </a:spcBef>
              <a:buNone/>
            </a:pPr>
            <a:endParaRPr lang="fr-FR" sz="4200" dirty="0">
              <a:effectLst/>
              <a:latin typeface="Verdana" panose="020B0604030504040204" pitchFamily="34" charset="0"/>
              <a:ea typeface="Verdana" panose="020B0604030504040204" pitchFamily="34" charset="0"/>
              <a:cs typeface="Aptos" panose="020B0004020202020204" pitchFamily="34" charset="0"/>
            </a:endParaRPr>
          </a:p>
          <a:p>
            <a:pPr marL="0" indent="0">
              <a:lnSpc>
                <a:spcPct val="120000"/>
              </a:lnSpc>
              <a:spcBef>
                <a:spcPts val="0"/>
              </a:spcBef>
              <a:buNone/>
            </a:pPr>
            <a:r>
              <a:rPr lang="fr-FR" sz="4200" b="1" dirty="0">
                <a:effectLst/>
                <a:latin typeface="Verdana" panose="020B0604030504040204" pitchFamily="34" charset="0"/>
                <a:ea typeface="Verdana" panose="020B0604030504040204" pitchFamily="34" charset="0"/>
                <a:cs typeface="Aptos" panose="020B0004020202020204" pitchFamily="34" charset="0"/>
              </a:rPr>
              <a:t>2/ Les agents de catégorie A perçoivent une indemnité forfaitaire complémentaire pour élections – IFCE</a:t>
            </a:r>
          </a:p>
          <a:p>
            <a:pPr marL="0" indent="0">
              <a:lnSpc>
                <a:spcPct val="120000"/>
              </a:lnSpc>
              <a:spcBef>
                <a:spcPts val="0"/>
              </a:spcBef>
              <a:buNone/>
            </a:pPr>
            <a:endParaRPr lang="fr-FR" sz="3300" b="1" dirty="0">
              <a:effectLst/>
              <a:latin typeface="Verdana" panose="020B0604030504040204" pitchFamily="34" charset="0"/>
              <a:ea typeface="Verdana" panose="020B0604030504040204" pitchFamily="34" charset="0"/>
              <a:cs typeface="Aptos" panose="020B0004020202020204" pitchFamily="34" charset="0"/>
            </a:endParaRPr>
          </a:p>
          <a:p>
            <a:pPr>
              <a:lnSpc>
                <a:spcPct val="120000"/>
              </a:lnSpc>
              <a:spcBef>
                <a:spcPts val="0"/>
              </a:spcBef>
            </a:pPr>
            <a:r>
              <a:rPr lang="fr-FR" sz="3300" dirty="0">
                <a:effectLst/>
                <a:latin typeface="Verdana" panose="020B0604030504040204" pitchFamily="34" charset="0"/>
                <a:ea typeface="Verdana" panose="020B0604030504040204" pitchFamily="34" charset="0"/>
                <a:cs typeface="Aptos" panose="020B0004020202020204" pitchFamily="34" charset="0"/>
              </a:rPr>
              <a:t>Sont éligibles à l’IFCE : Les fonctionnaires titulaires, Les fonctionnaires stagiaires, Les agents contractuels</a:t>
            </a:r>
          </a:p>
          <a:p>
            <a:pPr marL="0" indent="0">
              <a:lnSpc>
                <a:spcPct val="120000"/>
              </a:lnSpc>
              <a:spcBef>
                <a:spcPts val="0"/>
              </a:spcBef>
              <a:buNone/>
            </a:pPr>
            <a:endParaRPr lang="fr-FR" sz="3300" dirty="0">
              <a:effectLst/>
              <a:latin typeface="Verdana" panose="020B0604030504040204" pitchFamily="34" charset="0"/>
              <a:ea typeface="Verdana" panose="020B0604030504040204" pitchFamily="34" charset="0"/>
              <a:cs typeface="Aptos" panose="020B0004020202020204" pitchFamily="34" charset="0"/>
            </a:endParaRPr>
          </a:p>
          <a:p>
            <a:pPr>
              <a:lnSpc>
                <a:spcPct val="120000"/>
              </a:lnSpc>
              <a:spcBef>
                <a:spcPts val="0"/>
              </a:spcBef>
            </a:pPr>
            <a:r>
              <a:rPr lang="fr-FR" sz="3300" dirty="0">
                <a:effectLst/>
                <a:latin typeface="Verdana" panose="020B0604030504040204" pitchFamily="34" charset="0"/>
                <a:ea typeface="Verdana" panose="020B0604030504040204" pitchFamily="34" charset="0"/>
                <a:cs typeface="Aptos" panose="020B0004020202020204" pitchFamily="34" charset="0"/>
              </a:rPr>
              <a:t>L’adoption préalable d‘une délibération relative aux heures supplémentaires et à l’IFCE par l’assemblée délibérante de la collectivité ou de l’établissement.</a:t>
            </a:r>
          </a:p>
          <a:p>
            <a:pPr>
              <a:lnSpc>
                <a:spcPct val="120000"/>
              </a:lnSpc>
              <a:spcBef>
                <a:spcPts val="0"/>
              </a:spcBef>
            </a:pPr>
            <a:r>
              <a:rPr lang="fr-FR" sz="3300" dirty="0">
                <a:effectLst/>
                <a:latin typeface="Verdana" panose="020B0604030504040204" pitchFamily="34" charset="0"/>
                <a:ea typeface="Verdana" panose="020B0604030504040204" pitchFamily="34" charset="0"/>
                <a:cs typeface="Aptos" panose="020B0004020202020204" pitchFamily="34" charset="0"/>
              </a:rPr>
              <a:t>la prise d’un arrêté individuel par l’autorité territoriale</a:t>
            </a:r>
          </a:p>
          <a:p>
            <a:pPr marL="0" indent="0">
              <a:buNone/>
            </a:pPr>
            <a:endParaRPr lang="fr-FR" sz="1633" b="1" dirty="0"/>
          </a:p>
          <a:p>
            <a:pPr marL="0" indent="0">
              <a:buNone/>
            </a:pPr>
            <a:r>
              <a:rPr lang="fr-FR" sz="5000" b="1" dirty="0">
                <a:solidFill>
                  <a:schemeClr val="accent1"/>
                </a:solidFill>
                <a:latin typeface="Verdana" panose="020B0604030504040204" pitchFamily="34" charset="0"/>
                <a:ea typeface="Verdana" panose="020B0604030504040204" pitchFamily="34" charset="0"/>
              </a:rPr>
              <a:t>Modèles sur le fond documentaire du site internet CDG29</a:t>
            </a:r>
          </a:p>
        </p:txBody>
      </p:sp>
      <p:sp>
        <p:nvSpPr>
          <p:cNvPr id="4" name="Flèche : droite 3">
            <a:extLst>
              <a:ext uri="{FF2B5EF4-FFF2-40B4-BE49-F238E27FC236}">
                <a16:creationId xmlns:a16="http://schemas.microsoft.com/office/drawing/2014/main" id="{CCEE6336-A051-FECD-26E9-81AFB1FD7231}"/>
              </a:ext>
            </a:extLst>
          </p:cNvPr>
          <p:cNvSpPr/>
          <p:nvPr/>
        </p:nvSpPr>
        <p:spPr>
          <a:xfrm>
            <a:off x="48973" y="2164562"/>
            <a:ext cx="71449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A8C57B7E-BBFA-52EA-0938-3386985ECA08}"/>
              </a:ext>
            </a:extLst>
          </p:cNvPr>
          <p:cNvSpPr/>
          <p:nvPr/>
        </p:nvSpPr>
        <p:spPr>
          <a:xfrm>
            <a:off x="26896" y="3709681"/>
            <a:ext cx="71449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76044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9C672C5-E7EF-E235-A769-577CFA4F7468}"/>
              </a:ext>
            </a:extLst>
          </p:cNvPr>
          <p:cNvSpPr>
            <a:spLocks noGrp="1"/>
          </p:cNvSpPr>
          <p:nvPr>
            <p:ph type="title"/>
          </p:nvPr>
        </p:nvSpPr>
        <p:spPr>
          <a:xfrm>
            <a:off x="2957326" y="2615217"/>
            <a:ext cx="5787202" cy="2508187"/>
          </a:xfrm>
        </p:spPr>
        <p:txBody>
          <a:bodyPr/>
          <a:lstStyle/>
          <a:p>
            <a:r>
              <a:rPr lang="fr-FR" altLang="fr-FR" sz="6000" dirty="0">
                <a:solidFill>
                  <a:schemeClr val="accent2"/>
                </a:solidFill>
                <a:latin typeface="Tahoma" panose="020B0604030504040204" pitchFamily="34" charset="0"/>
                <a:ea typeface="Tahoma" panose="020B0604030504040204" pitchFamily="34" charset="0"/>
                <a:cs typeface="Tahoma" panose="020B0604030504040204" pitchFamily="34" charset="0"/>
              </a:rPr>
              <a:t>Merci de votre attention!</a:t>
            </a:r>
            <a:br>
              <a:rPr lang="fr-FR" altLang="fr-FR" sz="60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fr-FR" dirty="0"/>
          </a:p>
        </p:txBody>
      </p:sp>
      <p:sp>
        <p:nvSpPr>
          <p:cNvPr id="2" name="ZoneTexte 1">
            <a:extLst>
              <a:ext uri="{FF2B5EF4-FFF2-40B4-BE49-F238E27FC236}">
                <a16:creationId xmlns:a16="http://schemas.microsoft.com/office/drawing/2014/main" id="{93BA31F3-8727-11D8-91A0-228502D8EAE5}"/>
              </a:ext>
            </a:extLst>
          </p:cNvPr>
          <p:cNvSpPr txBox="1"/>
          <p:nvPr/>
        </p:nvSpPr>
        <p:spPr>
          <a:xfrm>
            <a:off x="1905000" y="6604084"/>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77796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 droite 5">
            <a:extLst>
              <a:ext uri="{FF2B5EF4-FFF2-40B4-BE49-F238E27FC236}">
                <a16:creationId xmlns:a16="http://schemas.microsoft.com/office/drawing/2014/main" id="{3F6EB020-366E-8366-288D-D15042CDA9F3}"/>
              </a:ext>
            </a:extLst>
          </p:cNvPr>
          <p:cNvSpPr/>
          <p:nvPr/>
        </p:nvSpPr>
        <p:spPr>
          <a:xfrm>
            <a:off x="194872" y="3429000"/>
            <a:ext cx="11107712" cy="633334"/>
          </a:xfrm>
          <a:prstGeom prst="rightArrow">
            <a:avLst/>
          </a:prstGeom>
          <a:solidFill>
            <a:srgbClr val="F2B0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1" name="Connecteur droit avec flèche 10">
            <a:extLst>
              <a:ext uri="{FF2B5EF4-FFF2-40B4-BE49-F238E27FC236}">
                <a16:creationId xmlns:a16="http://schemas.microsoft.com/office/drawing/2014/main" id="{F8BE403C-44D2-DF09-970F-C7B4FDEAD1F8}"/>
              </a:ext>
            </a:extLst>
          </p:cNvPr>
          <p:cNvCxnSpPr>
            <a:cxnSpLocks/>
          </p:cNvCxnSpPr>
          <p:nvPr/>
        </p:nvCxnSpPr>
        <p:spPr>
          <a:xfrm flipV="1">
            <a:off x="1868186" y="2829462"/>
            <a:ext cx="0" cy="7477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Connecteur droit avec flèche 24">
            <a:extLst>
              <a:ext uri="{FF2B5EF4-FFF2-40B4-BE49-F238E27FC236}">
                <a16:creationId xmlns:a16="http://schemas.microsoft.com/office/drawing/2014/main" id="{53B417E4-A9A3-A484-93AC-D9EAE3142150}"/>
              </a:ext>
            </a:extLst>
          </p:cNvPr>
          <p:cNvCxnSpPr/>
          <p:nvPr/>
        </p:nvCxnSpPr>
        <p:spPr>
          <a:xfrm flipV="1">
            <a:off x="4636014" y="2382878"/>
            <a:ext cx="0" cy="11943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Connecteur droit avec flèche 27">
            <a:extLst>
              <a:ext uri="{FF2B5EF4-FFF2-40B4-BE49-F238E27FC236}">
                <a16:creationId xmlns:a16="http://schemas.microsoft.com/office/drawing/2014/main" id="{67F1683C-41BD-C699-37F4-143150581FF7}"/>
              </a:ext>
            </a:extLst>
          </p:cNvPr>
          <p:cNvCxnSpPr>
            <a:cxnSpLocks/>
          </p:cNvCxnSpPr>
          <p:nvPr/>
        </p:nvCxnSpPr>
        <p:spPr>
          <a:xfrm>
            <a:off x="4918416" y="3933785"/>
            <a:ext cx="0" cy="6895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Connecteur droit avec flèche 30">
            <a:extLst>
              <a:ext uri="{FF2B5EF4-FFF2-40B4-BE49-F238E27FC236}">
                <a16:creationId xmlns:a16="http://schemas.microsoft.com/office/drawing/2014/main" id="{EEF854CE-477A-D6BE-D4EC-6D2843606777}"/>
              </a:ext>
            </a:extLst>
          </p:cNvPr>
          <p:cNvCxnSpPr>
            <a:cxnSpLocks/>
          </p:cNvCxnSpPr>
          <p:nvPr/>
        </p:nvCxnSpPr>
        <p:spPr>
          <a:xfrm flipV="1">
            <a:off x="8092593" y="2290916"/>
            <a:ext cx="0" cy="128629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ZoneTexte 31">
            <a:extLst>
              <a:ext uri="{FF2B5EF4-FFF2-40B4-BE49-F238E27FC236}">
                <a16:creationId xmlns:a16="http://schemas.microsoft.com/office/drawing/2014/main" id="{9E68B359-0C2E-D4AF-8D14-761DB3830264}"/>
              </a:ext>
            </a:extLst>
          </p:cNvPr>
          <p:cNvSpPr txBox="1"/>
          <p:nvPr/>
        </p:nvSpPr>
        <p:spPr>
          <a:xfrm>
            <a:off x="178705" y="1309505"/>
            <a:ext cx="3387773" cy="1431161"/>
          </a:xfrm>
          <a:prstGeom prst="rect">
            <a:avLst/>
          </a:prstGeom>
          <a:solidFill>
            <a:schemeClr val="accent4">
              <a:lumMod val="75000"/>
            </a:schemeClr>
          </a:solidFill>
        </p:spPr>
        <p:txBody>
          <a:bodyPr wrap="square" rtlCol="0">
            <a:spAutoFit/>
          </a:bodyPr>
          <a:lstStyle/>
          <a:p>
            <a:r>
              <a:rPr lang="fr-FR" sz="1450" b="1" u="sng" dirty="0"/>
              <a:t>Au plus tard le 12 mars à 18 heures </a:t>
            </a:r>
            <a:r>
              <a:rPr lang="fr-FR" sz="1450" dirty="0"/>
              <a:t>: heure limite de notification aux maires par les représentants de listes de leurs assesseurs et délégués qui participent à la tenue des bureaux de vote le jour du scrutin. </a:t>
            </a:r>
          </a:p>
        </p:txBody>
      </p:sp>
      <p:cxnSp>
        <p:nvCxnSpPr>
          <p:cNvPr id="35" name="Connecteur droit avec flèche 34">
            <a:extLst>
              <a:ext uri="{FF2B5EF4-FFF2-40B4-BE49-F238E27FC236}">
                <a16:creationId xmlns:a16="http://schemas.microsoft.com/office/drawing/2014/main" id="{3009DF05-B910-81C0-17B6-025BB3604917}"/>
              </a:ext>
            </a:extLst>
          </p:cNvPr>
          <p:cNvCxnSpPr/>
          <p:nvPr/>
        </p:nvCxnSpPr>
        <p:spPr>
          <a:xfrm>
            <a:off x="8525060" y="3933785"/>
            <a:ext cx="0" cy="6895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ZoneTexte 1">
            <a:extLst>
              <a:ext uri="{FF2B5EF4-FFF2-40B4-BE49-F238E27FC236}">
                <a16:creationId xmlns:a16="http://schemas.microsoft.com/office/drawing/2014/main" id="{2135F56D-D2BA-2534-90AD-E8CE24F13746}"/>
              </a:ext>
            </a:extLst>
          </p:cNvPr>
          <p:cNvSpPr txBox="1"/>
          <p:nvPr/>
        </p:nvSpPr>
        <p:spPr>
          <a:xfrm>
            <a:off x="1647825" y="6581696"/>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
        <p:nvSpPr>
          <p:cNvPr id="3" name="ZoneTexte 2">
            <a:extLst>
              <a:ext uri="{FF2B5EF4-FFF2-40B4-BE49-F238E27FC236}">
                <a16:creationId xmlns:a16="http://schemas.microsoft.com/office/drawing/2014/main" id="{5028A429-6AED-1378-65EE-804CE4464D22}"/>
              </a:ext>
            </a:extLst>
          </p:cNvPr>
          <p:cNvSpPr txBox="1"/>
          <p:nvPr/>
        </p:nvSpPr>
        <p:spPr>
          <a:xfrm>
            <a:off x="7052091" y="4652828"/>
            <a:ext cx="2945938" cy="753476"/>
          </a:xfrm>
          <a:prstGeom prst="rect">
            <a:avLst/>
          </a:prstGeom>
          <a:solidFill>
            <a:schemeClr val="accent2">
              <a:lumMod val="40000"/>
              <a:lumOff val="60000"/>
            </a:schemeClr>
          </a:solidFill>
        </p:spPr>
        <p:txBody>
          <a:bodyPr wrap="square" rtlCol="0">
            <a:spAutoFit/>
          </a:bodyPr>
          <a:lstStyle/>
          <a:p>
            <a:r>
              <a:rPr lang="fr-FR" sz="1432" b="1" u="sng" dirty="0"/>
              <a:t>22 mars 2026</a:t>
            </a:r>
            <a:r>
              <a:rPr lang="fr-FR" sz="1432" b="1" dirty="0"/>
              <a:t> :</a:t>
            </a:r>
            <a:endParaRPr lang="fr-FR" sz="1432" dirty="0"/>
          </a:p>
          <a:p>
            <a:pPr algn="just"/>
            <a:r>
              <a:rPr lang="fr-FR" sz="1432" dirty="0"/>
              <a:t>2</a:t>
            </a:r>
            <a:r>
              <a:rPr lang="fr-FR" sz="1432" baseline="30000" dirty="0"/>
              <a:t>nd</a:t>
            </a:r>
            <a:r>
              <a:rPr lang="fr-FR" sz="1432" dirty="0"/>
              <a:t> tour des élections municipales + interdiction de faire campagne</a:t>
            </a:r>
          </a:p>
        </p:txBody>
      </p:sp>
      <p:sp>
        <p:nvSpPr>
          <p:cNvPr id="5" name="ZoneTexte 4">
            <a:extLst>
              <a:ext uri="{FF2B5EF4-FFF2-40B4-BE49-F238E27FC236}">
                <a16:creationId xmlns:a16="http://schemas.microsoft.com/office/drawing/2014/main" id="{0A1066FC-F79A-4693-1E8B-33A17FB4D9B7}"/>
              </a:ext>
            </a:extLst>
          </p:cNvPr>
          <p:cNvSpPr txBox="1"/>
          <p:nvPr/>
        </p:nvSpPr>
        <p:spPr>
          <a:xfrm>
            <a:off x="6960367" y="1490859"/>
            <a:ext cx="2439268" cy="753476"/>
          </a:xfrm>
          <a:prstGeom prst="rect">
            <a:avLst/>
          </a:prstGeom>
          <a:solidFill>
            <a:schemeClr val="accent4">
              <a:lumMod val="40000"/>
              <a:lumOff val="60000"/>
            </a:schemeClr>
          </a:solidFill>
        </p:spPr>
        <p:txBody>
          <a:bodyPr wrap="square" rtlCol="0">
            <a:spAutoFit/>
          </a:bodyPr>
          <a:lstStyle/>
          <a:p>
            <a:pPr algn="ctr"/>
            <a:r>
              <a:rPr lang="fr-FR" sz="1432" b="1" u="sng" dirty="0"/>
              <a:t>Jusqu’au 17 mars à 18h </a:t>
            </a:r>
            <a:r>
              <a:rPr lang="fr-FR" sz="1432" dirty="0"/>
              <a:t>: </a:t>
            </a:r>
          </a:p>
          <a:p>
            <a:pPr algn="ctr"/>
            <a:r>
              <a:rPr lang="fr-FR" sz="1432" dirty="0"/>
              <a:t>Dépôt des candidatures en préfecture pour le 2d tour</a:t>
            </a:r>
          </a:p>
        </p:txBody>
      </p:sp>
      <p:sp>
        <p:nvSpPr>
          <p:cNvPr id="7" name="ZoneTexte 6">
            <a:extLst>
              <a:ext uri="{FF2B5EF4-FFF2-40B4-BE49-F238E27FC236}">
                <a16:creationId xmlns:a16="http://schemas.microsoft.com/office/drawing/2014/main" id="{F48E690F-A3BF-86DD-40EE-5709118181AB}"/>
              </a:ext>
            </a:extLst>
          </p:cNvPr>
          <p:cNvSpPr txBox="1"/>
          <p:nvPr/>
        </p:nvSpPr>
        <p:spPr>
          <a:xfrm>
            <a:off x="3570835" y="4744940"/>
            <a:ext cx="2695163" cy="753476"/>
          </a:xfrm>
          <a:prstGeom prst="rect">
            <a:avLst/>
          </a:prstGeom>
          <a:solidFill>
            <a:schemeClr val="accent2">
              <a:lumMod val="40000"/>
              <a:lumOff val="60000"/>
            </a:schemeClr>
          </a:solidFill>
        </p:spPr>
        <p:txBody>
          <a:bodyPr wrap="square" rtlCol="0">
            <a:spAutoFit/>
          </a:bodyPr>
          <a:lstStyle/>
          <a:p>
            <a:r>
              <a:rPr lang="fr-FR" sz="1432" b="1" u="sng" dirty="0"/>
              <a:t>15 mars 2026</a:t>
            </a:r>
            <a:r>
              <a:rPr lang="fr-FR" sz="1432" b="1" dirty="0"/>
              <a:t> :</a:t>
            </a:r>
            <a:endParaRPr lang="fr-FR" sz="1432" b="1" u="sng" dirty="0"/>
          </a:p>
          <a:p>
            <a:pPr algn="just"/>
            <a:r>
              <a:rPr lang="fr-FR" sz="1432" dirty="0"/>
              <a:t>1</a:t>
            </a:r>
            <a:r>
              <a:rPr lang="fr-FR" sz="1432" baseline="30000" dirty="0"/>
              <a:t>er</a:t>
            </a:r>
            <a:r>
              <a:rPr lang="fr-FR" sz="1432" dirty="0"/>
              <a:t> tour des élections municipales + interdiction de faire campagne</a:t>
            </a:r>
          </a:p>
        </p:txBody>
      </p:sp>
      <p:sp>
        <p:nvSpPr>
          <p:cNvPr id="10" name="ZoneTexte 9">
            <a:extLst>
              <a:ext uri="{FF2B5EF4-FFF2-40B4-BE49-F238E27FC236}">
                <a16:creationId xmlns:a16="http://schemas.microsoft.com/office/drawing/2014/main" id="{090377DF-AB55-E09E-C838-6F75590309C1}"/>
              </a:ext>
            </a:extLst>
          </p:cNvPr>
          <p:cNvSpPr txBox="1"/>
          <p:nvPr/>
        </p:nvSpPr>
        <p:spPr>
          <a:xfrm>
            <a:off x="3657600" y="1293506"/>
            <a:ext cx="3172918" cy="973856"/>
          </a:xfrm>
          <a:prstGeom prst="rect">
            <a:avLst/>
          </a:prstGeom>
          <a:solidFill>
            <a:schemeClr val="accent4">
              <a:lumMod val="60000"/>
              <a:lumOff val="40000"/>
            </a:schemeClr>
          </a:solidFill>
        </p:spPr>
        <p:txBody>
          <a:bodyPr wrap="square" rtlCol="0">
            <a:spAutoFit/>
          </a:bodyPr>
          <a:lstStyle/>
          <a:p>
            <a:r>
              <a:rPr lang="fr-FR" sz="1432" b="1" u="sng" dirty="0"/>
              <a:t>Nuit du 13 au 14 mars à 0h00 </a:t>
            </a:r>
            <a:r>
              <a:rPr lang="fr-FR" sz="1432" b="1" dirty="0"/>
              <a:t>:</a:t>
            </a:r>
            <a:endParaRPr lang="fr-FR" sz="1432" b="1" u="sng" dirty="0"/>
          </a:p>
          <a:p>
            <a:r>
              <a:rPr lang="fr-FR" sz="1432" dirty="0"/>
              <a:t>Interdiction des communications de propagande électorale à destination des électeurs</a:t>
            </a:r>
          </a:p>
        </p:txBody>
      </p:sp>
      <p:sp>
        <p:nvSpPr>
          <p:cNvPr id="4" name="ZoneTexte 3">
            <a:extLst>
              <a:ext uri="{FF2B5EF4-FFF2-40B4-BE49-F238E27FC236}">
                <a16:creationId xmlns:a16="http://schemas.microsoft.com/office/drawing/2014/main" id="{2AA893B6-D168-D190-AD7C-62CC199FF3E4}"/>
              </a:ext>
            </a:extLst>
          </p:cNvPr>
          <p:cNvSpPr txBox="1"/>
          <p:nvPr/>
        </p:nvSpPr>
        <p:spPr>
          <a:xfrm>
            <a:off x="4636014" y="329270"/>
            <a:ext cx="5558972" cy="461665"/>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2400" dirty="0"/>
              <a:t>Calendrier prévisionnel</a:t>
            </a:r>
          </a:p>
        </p:txBody>
      </p:sp>
    </p:spTree>
    <p:extLst>
      <p:ext uri="{BB962C8B-B14F-4D97-AF65-F5344CB8AC3E}">
        <p14:creationId xmlns:p14="http://schemas.microsoft.com/office/powerpoint/2010/main" val="292185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8C933A1-CF26-269F-46C6-2463EA6353BB}"/>
              </a:ext>
            </a:extLst>
          </p:cNvPr>
          <p:cNvSpPr txBox="1"/>
          <p:nvPr/>
        </p:nvSpPr>
        <p:spPr>
          <a:xfrm>
            <a:off x="333375" y="1483969"/>
            <a:ext cx="11525250" cy="5262979"/>
          </a:xfrm>
          <a:prstGeom prst="rect">
            <a:avLst/>
          </a:prstGeom>
          <a:noFill/>
        </p:spPr>
        <p:txBody>
          <a:bodyPr wrap="square">
            <a:spAutoFit/>
          </a:bodyPr>
          <a:lstStyle/>
          <a:p>
            <a:r>
              <a:rPr lang="fr-FR" sz="1600" b="1" u="sng" dirty="0"/>
              <a:t>Si ce n’est pas déjà fait, demander au service technique de :</a:t>
            </a:r>
          </a:p>
          <a:p>
            <a:r>
              <a:rPr lang="fr-FR" sz="1600" dirty="0"/>
              <a:t>✓ Vérifier l’état des panneaux d’affichage et leurs fourreaux (ou l’état des murs d’affichage) aux différents lieux de vote, </a:t>
            </a:r>
          </a:p>
          <a:p>
            <a:r>
              <a:rPr lang="fr-FR" sz="1600" dirty="0"/>
              <a:t>✓ Vérifier le nombre d’isoloirs à disposition qui seront à installer en fonction du nombre d’électeurs (1 isoloir / 300 électeurs).</a:t>
            </a:r>
          </a:p>
          <a:p>
            <a:r>
              <a:rPr lang="fr-FR" sz="1600" dirty="0"/>
              <a:t> Impression et envoi des cartes électorales pour les nouveaux inscrits et inscrits d’office.</a:t>
            </a:r>
          </a:p>
          <a:p>
            <a:endParaRPr lang="fr-FR" sz="1600" dirty="0"/>
          </a:p>
          <a:p>
            <a:r>
              <a:rPr lang="fr-FR" sz="1600" b="1" u="sng" dirty="0"/>
              <a:t>Début mars</a:t>
            </a:r>
            <a:r>
              <a:rPr lang="fr-FR" sz="1600" b="1" dirty="0"/>
              <a:t> : </a:t>
            </a:r>
          </a:p>
          <a:p>
            <a:pPr marL="285750" indent="-285750">
              <a:buFontTx/>
              <a:buChar char="-"/>
            </a:pPr>
            <a:r>
              <a:rPr lang="fr-FR" sz="1600" dirty="0"/>
              <a:t>Mise en place des panneaux d’affichage ;</a:t>
            </a:r>
          </a:p>
          <a:p>
            <a:pPr marL="285750" indent="-285750">
              <a:buFontTx/>
              <a:buChar char="-"/>
            </a:pPr>
            <a:r>
              <a:rPr lang="fr-FR" sz="1600" dirty="0"/>
              <a:t>Préparer tout le matériel électoral dans une caisse avec toutes les affiches à apposer en intérieur et extérieur du Bureau de vote (affiche Bureau de vote et fléchage si nécessaire). Intégrer au fur et à mesure les documents reçus par la Préfecture.</a:t>
            </a:r>
          </a:p>
          <a:p>
            <a:endParaRPr lang="fr-FR" sz="1600" dirty="0"/>
          </a:p>
          <a:p>
            <a:r>
              <a:rPr lang="fr-FR" sz="1600" b="1" u="sng" dirty="0"/>
              <a:t>A réception des bulletins de vote</a:t>
            </a:r>
            <a:r>
              <a:rPr lang="fr-FR" sz="1600" dirty="0"/>
              <a:t>, vérifier leur nombre et leur état. </a:t>
            </a:r>
          </a:p>
          <a:p>
            <a:r>
              <a:rPr lang="fr-FR" sz="1600" dirty="0"/>
              <a:t>Installer sur le téléphone du Président du bureau/bureau centralisateur l’application EIREL permettant de vérifier les inscrits sur la liste électorale.</a:t>
            </a:r>
          </a:p>
          <a:p>
            <a:endParaRPr lang="fr-FR" sz="1600" dirty="0"/>
          </a:p>
          <a:p>
            <a:r>
              <a:rPr lang="fr-FR" sz="1600" b="1" u="sng" dirty="0"/>
              <a:t>10 mars </a:t>
            </a:r>
            <a:r>
              <a:rPr lang="fr-FR" sz="1600" dirty="0"/>
              <a:t>: imprimer les tableaux des mouvements à ajouter à la dernière liste électorale arrêtée.</a:t>
            </a:r>
          </a:p>
          <a:p>
            <a:r>
              <a:rPr lang="fr-FR" sz="1600" b="1" u="sng" dirty="0"/>
              <a:t>12 mars </a:t>
            </a:r>
            <a:r>
              <a:rPr lang="fr-FR" sz="1600" dirty="0"/>
              <a:t>: vérifier et mettre à jour jusqu’au jour J les procurations.</a:t>
            </a:r>
          </a:p>
          <a:p>
            <a:r>
              <a:rPr lang="fr-FR" sz="1600" b="1" u="sng" dirty="0"/>
              <a:t>14 mars </a:t>
            </a:r>
            <a:r>
              <a:rPr lang="fr-FR" sz="1600" dirty="0"/>
              <a:t>: impression de la liste d’émargement et de la liste électorale définitive.</a:t>
            </a:r>
          </a:p>
          <a:p>
            <a:r>
              <a:rPr lang="fr-FR" sz="1600" b="1" u="sng" dirty="0"/>
              <a:t>14 mars </a:t>
            </a:r>
            <a:r>
              <a:rPr lang="fr-FR" sz="1600" dirty="0"/>
              <a:t>: installation du ou des Bureaux de vote, des isoloirs, poubelles, apposition des affiches obligatoires, etc.</a:t>
            </a:r>
          </a:p>
          <a:p>
            <a:pPr marL="285750" indent="-285750">
              <a:buFont typeface="Wingdings" panose="05000000000000000000" pitchFamily="2" charset="2"/>
              <a:buChar char="ü"/>
            </a:pPr>
            <a:r>
              <a:rPr lang="fr-FR" sz="1600" dirty="0"/>
              <a:t>Impression du tableau des procurations, de la liste des cartes électeurs non retirées.</a:t>
            </a:r>
          </a:p>
          <a:p>
            <a:pPr marL="285750" indent="-285750">
              <a:buFont typeface="Wingdings" panose="05000000000000000000" pitchFamily="2" charset="2"/>
              <a:buChar char="ü"/>
            </a:pPr>
            <a:r>
              <a:rPr lang="fr-FR" sz="1600"/>
              <a:t>Installer </a:t>
            </a:r>
            <a:r>
              <a:rPr lang="fr-FR" sz="1600" dirty="0"/>
              <a:t>les bulletins dans l’ordre de l’affichage des listes et posés dans le sens de circulation de l’électeur. </a:t>
            </a:r>
          </a:p>
          <a:p>
            <a:pPr marL="285750" indent="-285750">
              <a:buFont typeface="Wingdings" panose="05000000000000000000" pitchFamily="2" charset="2"/>
              <a:buChar char="ü"/>
            </a:pPr>
            <a:r>
              <a:rPr lang="fr-FR" sz="1600"/>
              <a:t>Installer </a:t>
            </a:r>
            <a:r>
              <a:rPr lang="fr-FR" sz="1600" dirty="0"/>
              <a:t>les enveloppes.</a:t>
            </a:r>
          </a:p>
        </p:txBody>
      </p:sp>
      <p:sp>
        <p:nvSpPr>
          <p:cNvPr id="2" name="ZoneTexte 1">
            <a:extLst>
              <a:ext uri="{FF2B5EF4-FFF2-40B4-BE49-F238E27FC236}">
                <a16:creationId xmlns:a16="http://schemas.microsoft.com/office/drawing/2014/main" id="{BE416AC8-3E73-FD1D-C91C-B24497F1F250}"/>
              </a:ext>
            </a:extLst>
          </p:cNvPr>
          <p:cNvSpPr txBox="1"/>
          <p:nvPr/>
        </p:nvSpPr>
        <p:spPr>
          <a:xfrm>
            <a:off x="1943100" y="6531348"/>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
        <p:nvSpPr>
          <p:cNvPr id="3" name="ZoneTexte 2">
            <a:extLst>
              <a:ext uri="{FF2B5EF4-FFF2-40B4-BE49-F238E27FC236}">
                <a16:creationId xmlns:a16="http://schemas.microsoft.com/office/drawing/2014/main" id="{DC7A2F8B-5FF3-340F-E127-C6FEF1E7ED35}"/>
              </a:ext>
            </a:extLst>
          </p:cNvPr>
          <p:cNvSpPr txBox="1"/>
          <p:nvPr/>
        </p:nvSpPr>
        <p:spPr>
          <a:xfrm>
            <a:off x="4673600" y="603494"/>
            <a:ext cx="5558972" cy="461665"/>
          </a:xfrm>
          <a:prstGeom prst="rect">
            <a:avLst/>
          </a:prstGeom>
          <a:noFill/>
          <a:ln w="38100">
            <a:solidFill>
              <a:schemeClr val="tx1"/>
            </a:solidFill>
          </a:ln>
          <a:effectLst>
            <a:outerShdw blurRad="50800" dist="38100" dir="18900000" algn="bl" rotWithShape="0">
              <a:prstClr val="black">
                <a:alpha val="40000"/>
              </a:prstClr>
            </a:outerShdw>
          </a:effectLst>
        </p:spPr>
        <p:txBody>
          <a:bodyPr wrap="square" rtlCol="0">
            <a:spAutoFit/>
          </a:bodyPr>
          <a:lstStyle/>
          <a:p>
            <a:pPr algn="ctr"/>
            <a:r>
              <a:rPr lang="fr-FR" sz="2400" dirty="0"/>
              <a:t>Liste des choses à faire pour les communes</a:t>
            </a:r>
          </a:p>
        </p:txBody>
      </p:sp>
    </p:spTree>
    <p:extLst>
      <p:ext uri="{BB962C8B-B14F-4D97-AF65-F5344CB8AC3E}">
        <p14:creationId xmlns:p14="http://schemas.microsoft.com/office/powerpoint/2010/main" val="142043264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E05CF-BDA9-BB23-97A3-4F557BE3671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0C544F0-F462-1512-94DA-110D7B2DE448}"/>
              </a:ext>
            </a:extLst>
          </p:cNvPr>
          <p:cNvSpPr txBox="1"/>
          <p:nvPr/>
        </p:nvSpPr>
        <p:spPr>
          <a:xfrm>
            <a:off x="957943" y="1658805"/>
            <a:ext cx="10058400" cy="5293757"/>
          </a:xfrm>
          <a:prstGeom prst="rect">
            <a:avLst/>
          </a:prstGeom>
          <a:noFill/>
        </p:spPr>
        <p:txBody>
          <a:bodyPr wrap="square">
            <a:spAutoFit/>
          </a:bodyPr>
          <a:lstStyle/>
          <a:p>
            <a:pPr algn="just"/>
            <a:r>
              <a:rPr lang="fr-FR" dirty="0"/>
              <a:t>L'électeur qui recourt à la télé-procédure pour faire établir une procuration est dispensé de se présenter en personne au commissariat ou en gendarmerie s'il atteste de son identité à l'aide d'un moyen d'identification électronique présumé fiable et certifié au sens du </a:t>
            </a:r>
            <a:r>
              <a:rPr lang="fr-FR" dirty="0">
                <a:hlinkClick r:id="rId2"/>
              </a:rPr>
              <a:t>III de l'article L. 102 du code des postes et des communications électroniques</a:t>
            </a:r>
            <a:r>
              <a:rPr lang="fr-FR" dirty="0"/>
              <a:t>. Le prestataire fournissant un moyen d'identification électronique autre que celui mentionné au III et qui en fait la demande peut se voir délivrer par l'autorité nationale de sécurité des systèmes d'information une certification attestant du niveau de garantie associé à ce moyen d'identification électronique.</a:t>
            </a:r>
          </a:p>
          <a:p>
            <a:pPr algn="just"/>
            <a:r>
              <a:rPr lang="fr-FR" dirty="0"/>
              <a:t>L'autorité nationale de sécurité des systèmes d'information établit à cette fin, après avis de la CNIL, les référentiels définissant les exigences de sécurité associées au moyen d'identification électronique. </a:t>
            </a:r>
            <a:br>
              <a:rPr lang="fr-FR" dirty="0"/>
            </a:br>
            <a:endParaRPr lang="fr-FR" dirty="0"/>
          </a:p>
          <a:p>
            <a:pPr algn="just"/>
            <a:r>
              <a:rPr lang="fr-FR" dirty="0"/>
              <a:t>La procuration est établie électroniquement par le ministre de l'Intérieur et transmise à la commune. </a:t>
            </a:r>
          </a:p>
          <a:p>
            <a:pPr algn="just"/>
            <a:endParaRPr lang="fr-FR" dirty="0"/>
          </a:p>
          <a:p>
            <a:pPr algn="just"/>
            <a:r>
              <a:rPr lang="fr-FR" dirty="0"/>
              <a:t>Le lieu d'établissement de la procuration est celui où l'électeur atteste sur l'honneur se trouver au moment de sa demande. </a:t>
            </a:r>
          </a:p>
          <a:p>
            <a:pPr algn="just"/>
            <a:r>
              <a:rPr lang="fr-FR" dirty="0"/>
              <a:t>Les nom, prénom et qualité de l'autorité qui a établi la procuration sont remplacés par la mention : “ France Identité ”.</a:t>
            </a:r>
          </a:p>
          <a:p>
            <a:endParaRPr lang="fr-FR" dirty="0"/>
          </a:p>
          <a:p>
            <a:endParaRPr lang="fr-FR" dirty="0"/>
          </a:p>
          <a:p>
            <a:endParaRPr lang="fr-FR" sz="1400" dirty="0"/>
          </a:p>
        </p:txBody>
      </p:sp>
      <p:sp>
        <p:nvSpPr>
          <p:cNvPr id="5" name="ZoneTexte 4">
            <a:extLst>
              <a:ext uri="{FF2B5EF4-FFF2-40B4-BE49-F238E27FC236}">
                <a16:creationId xmlns:a16="http://schemas.microsoft.com/office/drawing/2014/main" id="{F78F6C74-C99D-7E0C-5826-B47EF2E662BB}"/>
              </a:ext>
            </a:extLst>
          </p:cNvPr>
          <p:cNvSpPr txBox="1"/>
          <p:nvPr/>
        </p:nvSpPr>
        <p:spPr>
          <a:xfrm>
            <a:off x="3524576" y="689743"/>
            <a:ext cx="6514774" cy="523220"/>
          </a:xfrm>
          <a:prstGeom prst="rect">
            <a:avLst/>
          </a:prstGeom>
          <a:noFill/>
          <a:ln w="38100">
            <a:solidFill>
              <a:srgbClr val="002060"/>
            </a:solidFill>
          </a:ln>
          <a:effectLst>
            <a:outerShdw blurRad="50800" dist="38100" dir="18900000" algn="bl" rotWithShape="0">
              <a:prstClr val="black">
                <a:alpha val="40000"/>
              </a:prstClr>
            </a:outerShdw>
          </a:effectLst>
        </p:spPr>
        <p:txBody>
          <a:bodyPr wrap="square" rtlCol="0">
            <a:spAutoFit/>
          </a:bodyPr>
          <a:lstStyle/>
          <a:p>
            <a:pPr algn="ctr"/>
            <a:r>
              <a:rPr lang="fr-FR" sz="2800" dirty="0"/>
              <a:t>La dématérialisation des procurations</a:t>
            </a:r>
          </a:p>
        </p:txBody>
      </p:sp>
      <p:pic>
        <p:nvPicPr>
          <p:cNvPr id="8" name="Image 7" descr="Une image contenant texte, Police, logo, Graphique&#10;&#10;Description générée automatiquement">
            <a:extLst>
              <a:ext uri="{FF2B5EF4-FFF2-40B4-BE49-F238E27FC236}">
                <a16:creationId xmlns:a16="http://schemas.microsoft.com/office/drawing/2014/main" id="{347D58F7-4C1F-DC97-092A-14BA26F04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4" y="122805"/>
            <a:ext cx="2564308" cy="828548"/>
          </a:xfrm>
          <a:prstGeom prst="rect">
            <a:avLst/>
          </a:prstGeom>
        </p:spPr>
      </p:pic>
      <p:pic>
        <p:nvPicPr>
          <p:cNvPr id="4" name="Image 3">
            <a:extLst>
              <a:ext uri="{FF2B5EF4-FFF2-40B4-BE49-F238E27FC236}">
                <a16:creationId xmlns:a16="http://schemas.microsoft.com/office/drawing/2014/main" id="{36F47884-31B1-8941-7F18-89E02AF84330}"/>
              </a:ext>
            </a:extLst>
          </p:cNvPr>
          <p:cNvPicPr>
            <a:picLocks noChangeAspect="1"/>
          </p:cNvPicPr>
          <p:nvPr/>
        </p:nvPicPr>
        <p:blipFill>
          <a:blip r:embed="rId4"/>
          <a:stretch>
            <a:fillRect/>
          </a:stretch>
        </p:blipFill>
        <p:spPr>
          <a:xfrm>
            <a:off x="10721188" y="0"/>
            <a:ext cx="1470212" cy="1778142"/>
          </a:xfrm>
          <a:prstGeom prst="rect">
            <a:avLst/>
          </a:prstGeom>
        </p:spPr>
      </p:pic>
      <p:sp>
        <p:nvSpPr>
          <p:cNvPr id="2" name="ZoneTexte 1">
            <a:extLst>
              <a:ext uri="{FF2B5EF4-FFF2-40B4-BE49-F238E27FC236}">
                <a16:creationId xmlns:a16="http://schemas.microsoft.com/office/drawing/2014/main" id="{5A75B8B6-8BF4-83EE-E9BE-2E67B13C06CF}"/>
              </a:ext>
            </a:extLst>
          </p:cNvPr>
          <p:cNvSpPr txBox="1"/>
          <p:nvPr/>
        </p:nvSpPr>
        <p:spPr>
          <a:xfrm>
            <a:off x="1833725" y="6567407"/>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44689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0BF0DF89-A871-84F0-4B50-0C094ACD54DA}"/>
              </a:ext>
            </a:extLst>
          </p:cNvPr>
          <p:cNvSpPr txBox="1">
            <a:spLocks/>
          </p:cNvSpPr>
          <p:nvPr/>
        </p:nvSpPr>
        <p:spPr>
          <a:xfrm>
            <a:off x="117724" y="1253394"/>
            <a:ext cx="12262281" cy="5358755"/>
          </a:xfrm>
          <a:prstGeom prst="rect">
            <a:avLst/>
          </a:prstGeom>
        </p:spPr>
        <p:txBody>
          <a:bodyPr>
            <a:normAutofit fontScale="92500" lnSpcReduction="10000"/>
          </a:bodyPr>
          <a:lst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800" dirty="0">
              <a:solidFill>
                <a:prstClr val="black"/>
              </a:solidFill>
              <a:latin typeface="Aptos" panose="02110004020202020204"/>
              <a:ea typeface="Verdana" panose="020B0604030504040204" pitchFamily="34" charset="0"/>
            </a:endParaRPr>
          </a:p>
          <a:p>
            <a:pPr marL="228600" indent="-228600"/>
            <a:r>
              <a:rPr lang="fr-FR" sz="1800" b="1" u="sng" dirty="0">
                <a:solidFill>
                  <a:prstClr val="black"/>
                </a:solidFill>
                <a:latin typeface="Aptos" panose="02110004020202020204"/>
                <a:ea typeface="Verdana" panose="020B0604030504040204" pitchFamily="34" charset="0"/>
              </a:rPr>
              <a:t>  A l’extérieur des bureaux de vote : </a:t>
            </a:r>
          </a:p>
          <a:p>
            <a:pPr marL="268288" indent="0">
              <a:lnSpc>
                <a:spcPct val="150000"/>
              </a:lnSpc>
              <a:buFont typeface="Arial" panose="020B0604020202020204" pitchFamily="34" charset="0"/>
              <a:buNone/>
            </a:pPr>
            <a:r>
              <a:rPr lang="fr-FR" sz="1800" dirty="0">
                <a:solidFill>
                  <a:prstClr val="black"/>
                </a:solidFill>
                <a:latin typeface="Aptos" panose="02110004020202020204"/>
                <a:ea typeface="Verdana" panose="020B0604030504040204" pitchFamily="34" charset="0"/>
              </a:rPr>
              <a:t>- Mise en place des panneaux à proximité des bureaux de vote</a:t>
            </a:r>
          </a:p>
          <a:p>
            <a:pPr marL="268288" indent="0">
              <a:lnSpc>
                <a:spcPct val="150000"/>
              </a:lnSpc>
              <a:buFontTx/>
              <a:buChar char="-"/>
            </a:pPr>
            <a:r>
              <a:rPr lang="fr-FR" sz="1800" dirty="0">
                <a:solidFill>
                  <a:prstClr val="black"/>
                </a:solidFill>
                <a:latin typeface="Aptos" panose="02110004020202020204"/>
                <a:ea typeface="Verdana" panose="020B0604030504040204" pitchFamily="34" charset="0"/>
              </a:rPr>
              <a:t> Panneaux numérotés dans l’ordre établi par les services préfectoraux 					</a:t>
            </a:r>
            <a:endParaRPr lang="fr-FR" sz="1800" dirty="0">
              <a:solidFill>
                <a:schemeClr val="accent6"/>
              </a:solidFill>
              <a:highlight>
                <a:srgbClr val="FFFF00"/>
              </a:highlight>
              <a:latin typeface="Aptos" panose="02110004020202020204"/>
              <a:ea typeface="Verdana" panose="020B0604030504040204" pitchFamily="34" charset="0"/>
            </a:endParaRPr>
          </a:p>
          <a:p>
            <a:pPr marL="268288" indent="0">
              <a:lnSpc>
                <a:spcPct val="150000"/>
              </a:lnSpc>
              <a:buFontTx/>
              <a:buChar char="-"/>
            </a:pPr>
            <a:r>
              <a:rPr lang="fr-FR" sz="1800" dirty="0">
                <a:solidFill>
                  <a:prstClr val="black"/>
                </a:solidFill>
                <a:latin typeface="Aptos" panose="02110004020202020204"/>
                <a:ea typeface="Verdana" panose="020B0604030504040204" pitchFamily="34" charset="0"/>
              </a:rPr>
              <a:t> Les affiches sont apposées par les candidats ou leur représentant</a:t>
            </a:r>
          </a:p>
          <a:p>
            <a:pPr marL="268288" indent="0">
              <a:lnSpc>
                <a:spcPct val="150000"/>
              </a:lnSpc>
              <a:buFontTx/>
              <a:buChar char="-"/>
            </a:pPr>
            <a:r>
              <a:rPr lang="fr-FR" sz="1800" dirty="0">
                <a:solidFill>
                  <a:prstClr val="black"/>
                </a:solidFill>
                <a:latin typeface="Aptos" panose="02110004020202020204"/>
                <a:ea typeface="Verdana" panose="020B0604030504040204" pitchFamily="34" charset="0"/>
              </a:rPr>
              <a:t> Numéro du bureau de vote</a:t>
            </a:r>
          </a:p>
          <a:p>
            <a:pPr marL="358775" indent="-269875">
              <a:lnSpc>
                <a:spcPct val="150000"/>
              </a:lnSpc>
            </a:pPr>
            <a:r>
              <a:rPr lang="fr-FR" altLang="fr-FR" sz="1800" b="1" u="sng" dirty="0">
                <a:solidFill>
                  <a:prstClr val="black"/>
                </a:solidFill>
                <a:latin typeface="Aptos" panose="02110004020202020204"/>
                <a:ea typeface="Verdana" panose="020B0604030504040204" pitchFamily="34" charset="0"/>
              </a:rPr>
              <a:t> Dans les bureaux de vote doivent obligatoirement figurer </a:t>
            </a:r>
            <a:r>
              <a:rPr lang="fr-FR" altLang="fr-FR" sz="1800" b="1" dirty="0">
                <a:solidFill>
                  <a:prstClr val="black"/>
                </a:solidFill>
                <a:latin typeface="Aptos" panose="02110004020202020204"/>
                <a:ea typeface="Verdana" panose="020B0604030504040204" pitchFamily="34" charset="0"/>
              </a:rPr>
              <a:t>:</a:t>
            </a:r>
            <a:br>
              <a:rPr lang="fr-FR" altLang="fr-FR" sz="1800" dirty="0">
                <a:solidFill>
                  <a:prstClr val="black"/>
                </a:solidFill>
                <a:latin typeface="Aptos" panose="02110004020202020204"/>
                <a:ea typeface="Verdana" panose="020B0604030504040204" pitchFamily="34" charset="0"/>
              </a:rPr>
            </a:br>
            <a:r>
              <a:rPr lang="fr-FR" altLang="fr-FR" sz="1800" dirty="0">
                <a:solidFill>
                  <a:prstClr val="black"/>
                </a:solidFill>
                <a:latin typeface="Aptos" panose="02110004020202020204"/>
                <a:ea typeface="Verdana" panose="020B0604030504040204" pitchFamily="34" charset="0"/>
              </a:rPr>
              <a:t>-  Un avis rappelant les pièces d’identité que l’électeur doit présenter</a:t>
            </a:r>
          </a:p>
          <a:p>
            <a:pPr marL="88900" indent="0">
              <a:lnSpc>
                <a:spcPct val="150000"/>
              </a:lnSpc>
              <a:buNone/>
            </a:pPr>
            <a:r>
              <a:rPr lang="fr-FR" altLang="fr-FR" sz="1800" dirty="0">
                <a:solidFill>
                  <a:prstClr val="black"/>
                </a:solidFill>
                <a:latin typeface="Aptos" panose="02110004020202020204"/>
                <a:ea typeface="Verdana" panose="020B0604030504040204" pitchFamily="34" charset="0"/>
              </a:rPr>
              <a:t>-  Le nombre de conseillers municipaux à élire</a:t>
            </a:r>
            <a:br>
              <a:rPr lang="fr-FR" altLang="fr-FR" sz="1800" dirty="0">
                <a:solidFill>
                  <a:prstClr val="black"/>
                </a:solidFill>
                <a:latin typeface="Aptos" panose="02110004020202020204"/>
                <a:ea typeface="Verdana" panose="020B0604030504040204" pitchFamily="34" charset="0"/>
              </a:rPr>
            </a:br>
            <a:r>
              <a:rPr lang="fr-FR" altLang="fr-FR" sz="1800" dirty="0">
                <a:solidFill>
                  <a:prstClr val="black"/>
                </a:solidFill>
                <a:latin typeface="Aptos" panose="02110004020202020204"/>
                <a:ea typeface="Verdana" panose="020B0604030504040204" pitchFamily="34" charset="0"/>
              </a:rPr>
              <a:t>-  La reproduction des articles du Code électoral relatifs à la liberté et au secret du vote</a:t>
            </a:r>
            <a:br>
              <a:rPr lang="fr-FR" altLang="fr-FR" sz="1800" dirty="0">
                <a:solidFill>
                  <a:prstClr val="black"/>
                </a:solidFill>
                <a:latin typeface="Aptos" panose="02110004020202020204"/>
                <a:ea typeface="Verdana" panose="020B0604030504040204" pitchFamily="34" charset="0"/>
              </a:rPr>
            </a:br>
            <a:r>
              <a:rPr lang="fr-FR" altLang="fr-FR" sz="1800" dirty="0">
                <a:solidFill>
                  <a:prstClr val="black"/>
                </a:solidFill>
                <a:latin typeface="Aptos" panose="02110004020202020204"/>
                <a:ea typeface="Verdana" panose="020B0604030504040204" pitchFamily="34" charset="0"/>
              </a:rPr>
              <a:t>-  L’éventuel arrêté préfectoral avançant l'heure d'ouverture ou retardant l'heure de clôture du bureau de vote; Pour rappel l’ordre des textes est important : LOI, DECRET, ARRETE…</a:t>
            </a:r>
            <a:br>
              <a:rPr lang="fr-FR" altLang="fr-FR" sz="1800" dirty="0">
                <a:solidFill>
                  <a:prstClr val="black"/>
                </a:solidFill>
                <a:latin typeface="Aptos" panose="02110004020202020204"/>
                <a:ea typeface="Verdana" panose="020B0604030504040204" pitchFamily="34" charset="0"/>
              </a:rPr>
            </a:br>
            <a:r>
              <a:rPr lang="fr-FR" altLang="fr-FR" sz="1800" dirty="0">
                <a:solidFill>
                  <a:prstClr val="black"/>
                </a:solidFill>
                <a:latin typeface="Aptos" panose="02110004020202020204"/>
                <a:ea typeface="Verdana" panose="020B0604030504040204" pitchFamily="34" charset="0"/>
              </a:rPr>
              <a:t>-  Les cas de nullité des bulletins de vote.</a:t>
            </a:r>
            <a:endParaRPr lang="fr-FR" sz="2400" dirty="0"/>
          </a:p>
        </p:txBody>
      </p:sp>
      <p:pic>
        <p:nvPicPr>
          <p:cNvPr id="5" name="Image 4">
            <a:extLst>
              <a:ext uri="{FF2B5EF4-FFF2-40B4-BE49-F238E27FC236}">
                <a16:creationId xmlns:a16="http://schemas.microsoft.com/office/drawing/2014/main" id="{0BBAB924-7B53-7DFC-2142-2C2173964121}"/>
              </a:ext>
            </a:extLst>
          </p:cNvPr>
          <p:cNvPicPr>
            <a:picLocks noChangeAspect="1"/>
          </p:cNvPicPr>
          <p:nvPr/>
        </p:nvPicPr>
        <p:blipFill>
          <a:blip r:embed="rId3"/>
          <a:stretch>
            <a:fillRect/>
          </a:stretch>
        </p:blipFill>
        <p:spPr>
          <a:xfrm>
            <a:off x="8743846" y="1426225"/>
            <a:ext cx="3448154" cy="2548894"/>
          </a:xfrm>
          <a:prstGeom prst="rect">
            <a:avLst/>
          </a:prstGeom>
        </p:spPr>
      </p:pic>
      <p:sp>
        <p:nvSpPr>
          <p:cNvPr id="7" name="Espace réservé du texte 6">
            <a:extLst>
              <a:ext uri="{FF2B5EF4-FFF2-40B4-BE49-F238E27FC236}">
                <a16:creationId xmlns:a16="http://schemas.microsoft.com/office/drawing/2014/main" id="{2946D8E2-0F91-85EF-5755-3F00FAF437FA}"/>
              </a:ext>
            </a:extLst>
          </p:cNvPr>
          <p:cNvSpPr txBox="1">
            <a:spLocks/>
          </p:cNvSpPr>
          <p:nvPr/>
        </p:nvSpPr>
        <p:spPr>
          <a:xfrm>
            <a:off x="4295776" y="717864"/>
            <a:ext cx="5506876" cy="535531"/>
          </a:xfrm>
          <a:prstGeom prst="rect">
            <a:avLst/>
          </a:prstGeom>
          <a:ln w="38100">
            <a:solidFill>
              <a:schemeClr val="tx1"/>
            </a:solidFill>
          </a:ln>
          <a:effectLst>
            <a:outerShdw blurRad="50800" dist="38100" dir="18900000" algn="bl" rotWithShape="0">
              <a:prstClr val="black">
                <a:alpha val="40000"/>
              </a:prstClr>
            </a:outerShdw>
          </a:effectLst>
        </p:spPr>
        <p:txBody>
          <a:bodyPr/>
          <a:lstStyle>
            <a:lvl1pPr marL="228602" indent="-228602"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200" dirty="0"/>
              <a:t>AFFICHAGE ELECTORAL</a:t>
            </a:r>
          </a:p>
        </p:txBody>
      </p:sp>
      <p:sp>
        <p:nvSpPr>
          <p:cNvPr id="2" name="ZoneTexte 1">
            <a:extLst>
              <a:ext uri="{FF2B5EF4-FFF2-40B4-BE49-F238E27FC236}">
                <a16:creationId xmlns:a16="http://schemas.microsoft.com/office/drawing/2014/main" id="{4EDAD9AA-4584-A776-FCD0-62CFD871F78A}"/>
              </a:ext>
            </a:extLst>
          </p:cNvPr>
          <p:cNvSpPr txBox="1"/>
          <p:nvPr/>
        </p:nvSpPr>
        <p:spPr>
          <a:xfrm>
            <a:off x="1828800" y="6612150"/>
            <a:ext cx="9896475" cy="253916"/>
          </a:xfrm>
          <a:prstGeom prst="rect">
            <a:avLst/>
          </a:prstGeom>
          <a:noFill/>
        </p:spPr>
        <p:txBody>
          <a:bodyPr wrap="square" rtlCol="0">
            <a:spAutoFit/>
          </a:bodyPr>
          <a:lstStyle/>
          <a:p>
            <a:r>
              <a:rPr lang="fr-FR" sz="1050" dirty="0"/>
              <a:t>Centre de gestion du Finistère - 7 boulevard du Finistère – 29000 QUIMPER -  © Tous droits réservés - 2024</a:t>
            </a:r>
          </a:p>
        </p:txBody>
      </p:sp>
    </p:spTree>
    <p:extLst>
      <p:ext uri="{BB962C8B-B14F-4D97-AF65-F5344CB8AC3E}">
        <p14:creationId xmlns:p14="http://schemas.microsoft.com/office/powerpoint/2010/main" val="38660024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5" id="{39EB6891-3D26-CD49-A802-25444E80F07D}" vid="{508BA282-B672-7D4B-9667-E74CE8F9D54C}"/>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22094</TotalTime>
  <Words>8675</Words>
  <Application>Microsoft Office PowerPoint</Application>
  <PresentationFormat>Grand écran</PresentationFormat>
  <Paragraphs>580</Paragraphs>
  <Slides>56</Slides>
  <Notes>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56</vt:i4>
      </vt:variant>
    </vt:vector>
  </HeadingPairs>
  <TitlesOfParts>
    <vt:vector size="68" baseType="lpstr">
      <vt:lpstr>Aptos</vt:lpstr>
      <vt:lpstr>Aptos Display</vt:lpstr>
      <vt:lpstr>Arial</vt:lpstr>
      <vt:lpstr>Calibri</vt:lpstr>
      <vt:lpstr>Calibri Light</vt:lpstr>
      <vt:lpstr>GraphikLight</vt:lpstr>
      <vt:lpstr>Marianne</vt:lpstr>
      <vt:lpstr>Tahoma</vt:lpstr>
      <vt:lpstr>Verdana</vt:lpstr>
      <vt:lpstr>Wingdings</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Ouverture du scrutin</vt:lpstr>
      <vt:lpstr>Présentation PowerPoint</vt:lpstr>
      <vt:lpstr>Dans les communes de plus de 1 000 habitants, l’électeur peut justifier de son identité en présentant divers documents (arrêté du 16 novembre 2018 entrant en vigueur le 1er janvier 2019 ): Carte nationale d’identité ; Passeport ;   Carte d’identité de parlementaire avec photographie, délivrée par le président d’une assemblée parlementaire ; Carte d’identité d’élu local avec photographie, délivrée par le représentant de l’Etat ; Carte vitale avec photographie ; Carte du combattant avec photographie, délivrée par l’Office national des anciens combattants et victimes de guerre ; Carte d’invalidité ou carte de mobilité inclusion avec photographie ; Carte d’identité de fonctionnaire de l’Etat avec photographie ; Carte d’identité ou carte de circulation avec photographie, délivrée par les autorités militaires ; Permis de conduire sécurisé conforme au format « Union européenne » ; Permis de chasser avec photographie, délivré par l’Office national de la chasse et de la faune sauvage ; Récépissé valant justification de l’identité, délivré en échange des pièces d’identité en cas de contrôle judiciaire, en application de l'article L. 224-1 du code de la sécurité intérieure. </vt:lpstr>
      <vt:lpstr>La carte électorale</vt:lpstr>
      <vt:lpstr>Présentation PowerPoint</vt:lpstr>
      <vt:lpstr>Présentation PowerPoint</vt:lpstr>
      <vt:lpstr>Présentation PowerPoint</vt:lpstr>
      <vt:lpstr>Présentation PowerPoint</vt:lpstr>
      <vt:lpstr>Présentation PowerPoint</vt:lpstr>
      <vt:lpstr>L’ouverture de l’urne</vt:lpstr>
      <vt:lpstr>Présentation PowerPoint</vt:lpstr>
      <vt:lpstr>La validité des bulletins et le décompte des bulletins blancs</vt:lpstr>
      <vt:lpstr>La validité des bulletins</vt:lpstr>
      <vt:lpstr>Transcription des résultats sur le procès-verbal</vt:lpstr>
      <vt:lpstr>Présentation PowerPoint</vt:lpstr>
      <vt:lpstr>La finalisation du procès-verbal</vt:lpstr>
      <vt:lpstr>Présentation PowerPoint</vt:lpstr>
      <vt:lpstr>Cas pratique: Remplir un PV des opérations électorales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Communication des procès-verbaux</vt:lpstr>
      <vt:lpstr>Présentation PowerPoint</vt:lpstr>
      <vt:lpstr>Présentation PowerPoint</vt:lpstr>
      <vt:lpstr>Présentation PowerPoint</vt:lpstr>
      <vt:lpstr>Présentation PowerPoint</vt:lpstr>
      <vt:lpstr>Présentation PowerPoint</vt:lpstr>
      <vt:lpstr>Merci de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DESMIERS de LIGOUYER</dc:creator>
  <cp:lastModifiedBy>Amelie LE JUGE</cp:lastModifiedBy>
  <cp:revision>158</cp:revision>
  <cp:lastPrinted>2025-12-03T13:58:48Z</cp:lastPrinted>
  <dcterms:created xsi:type="dcterms:W3CDTF">2024-02-13T09:02:01Z</dcterms:created>
  <dcterms:modified xsi:type="dcterms:W3CDTF">2026-01-09T14:52:32Z</dcterms:modified>
</cp:coreProperties>
</file>